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24387175" cy="13716000"/>
  <p:notesSz cx="13716000" cy="24387175"/>
  <p:embeddedFontLst>
    <p:embeddedFont>
      <p:font typeface="SourceHanSansCN-Light" panose="020B0300000000000000" charset="-122"/>
      <p:regular r:id="rId35"/>
    </p:embeddedFont>
    <p:embeddedFont>
      <p:font typeface="SourceHanSansCN-Medium" panose="020B0600000000000000" charset="-122"/>
      <p:regular r:id="rId36"/>
    </p:embeddedFont>
    <p:embeddedFont>
      <p:font typeface="SourceHanSansCN-Normal" panose="020B0400000000000000" charset="-122"/>
      <p:regular r:id="rId37"/>
    </p:embeddedFont>
    <p:embeddedFont>
      <p:font typeface="SourceHanSansCN-Regular" panose="020B0500000000000000" charset="-122"/>
      <p:regular r:id="rId38"/>
    </p:embeddedFont>
    <p:embeddedFont>
      <p:font typeface="Poppins-Bold" panose="02010600030101010101" charset="0"/>
      <p:regular r:id="rId39"/>
    </p:embeddedFont>
    <p:embeddedFont>
      <p:font typeface="Poppins-Medium" panose="02010600030101010101" charset="0"/>
      <p:regular r:id="rId40"/>
    </p:embeddedFont>
    <p:embeddedFont>
      <p:font typeface="Poppins-Regular" panose="02010600030101010101" charset="0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00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98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2.png"/><Relationship Id="rId5" Type="http://schemas.openxmlformats.org/officeDocument/2006/relationships/image" Target="../media/image8.png"/><Relationship Id="rId10" Type="http://schemas.openxmlformats.org/officeDocument/2006/relationships/image" Target="../media/image51.png"/><Relationship Id="rId4" Type="http://schemas.openxmlformats.org/officeDocument/2006/relationships/image" Target="../media/image7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8.png"/><Relationship Id="rId5" Type="http://schemas.openxmlformats.org/officeDocument/2006/relationships/image" Target="../media/image8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6.png"/><Relationship Id="rId5" Type="http://schemas.openxmlformats.org/officeDocument/2006/relationships/image" Target="../media/image8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7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5.png"/><Relationship Id="rId4" Type="http://schemas.openxmlformats.org/officeDocument/2006/relationships/image" Target="../media/image7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79.png"/><Relationship Id="rId4" Type="http://schemas.openxmlformats.org/officeDocument/2006/relationships/image" Target="../media/image7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8.png"/><Relationship Id="rId10" Type="http://schemas.openxmlformats.org/officeDocument/2006/relationships/image" Target="../media/image83.png"/><Relationship Id="rId4" Type="http://schemas.openxmlformats.org/officeDocument/2006/relationships/image" Target="../media/image7.png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88.png"/><Relationship Id="rId5" Type="http://schemas.openxmlformats.org/officeDocument/2006/relationships/image" Target="../media/image8.png"/><Relationship Id="rId10" Type="http://schemas.openxmlformats.org/officeDocument/2006/relationships/image" Target="../media/image87.png"/><Relationship Id="rId4" Type="http://schemas.openxmlformats.org/officeDocument/2006/relationships/image" Target="../media/image7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6.png"/><Relationship Id="rId21" Type="http://schemas.openxmlformats.org/officeDocument/2006/relationships/image" Target="../media/image56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0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95.png"/><Relationship Id="rId5" Type="http://schemas.openxmlformats.org/officeDocument/2006/relationships/image" Target="../media/image8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06.png"/><Relationship Id="rId4" Type="http://schemas.openxmlformats.org/officeDocument/2006/relationships/image" Target="../media/image7.png"/><Relationship Id="rId9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112264" y="10030968"/>
            <a:ext cx="15800832" cy="1664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3109"/>
              </a:lnSpc>
              <a:buNone/>
            </a:pPr>
            <a:r>
              <a:rPr lang="en-US" sz="10900" dirty="0">
                <a:solidFill>
                  <a:srgbClr val="333333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NLP中的注意力机制</a:t>
            </a:r>
            <a:endParaRPr lang="en-US" sz="10900" dirty="0"/>
          </a:p>
        </p:txBody>
      </p:sp>
      <p:sp>
        <p:nvSpPr>
          <p:cNvPr id="3" name="Text 1"/>
          <p:cNvSpPr/>
          <p:nvPr/>
        </p:nvSpPr>
        <p:spPr>
          <a:xfrm rot="21600000">
            <a:off x="2029968" y="2048256"/>
            <a:ext cx="17209008" cy="5166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20345"/>
              </a:lnSpc>
              <a:buNone/>
            </a:pPr>
            <a:r>
              <a:rPr lang="en-US" sz="20300" dirty="0">
                <a:solidFill>
                  <a:srgbClr val="333333"/>
                </a:solidFill>
                <a:latin typeface="Poppins-Bold" pitchFamily="34" charset="0"/>
                <a:ea typeface="Poppins-Bold" pitchFamily="34" charset="-122"/>
                <a:cs typeface="Poppins-Bold" pitchFamily="34" charset="-120"/>
              </a:rPr>
              <a:t>Transformer核心技术</a:t>
            </a:r>
            <a:endParaRPr lang="en-US" sz="203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7E593A-1B36-05DE-9A72-A886A11FC34F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8165592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Seq2Seq核心局限</a:t>
            </a:r>
            <a:endParaRPr lang="en-US" sz="6000" dirty="0"/>
          </a:p>
        </p:txBody>
      </p:sp>
      <p:sp>
        <p:nvSpPr>
          <p:cNvPr id="8" name="Text 2"/>
          <p:cNvSpPr/>
          <p:nvPr/>
        </p:nvSpPr>
        <p:spPr>
          <a:xfrm rot="21600000">
            <a:off x="12776410" y="5110634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固定长度上下文向量导致语义细节丢失，在医疗文本翻译中专业术语准确率下降37%。</a:t>
            </a:r>
            <a:endParaRPr lang="en-US" sz="2600" dirty="0"/>
          </a:p>
        </p:txBody>
      </p:sp>
      <p:sp>
        <p:nvSpPr>
          <p:cNvPr id="9" name="Text 3"/>
          <p:cNvSpPr/>
          <p:nvPr/>
        </p:nvSpPr>
        <p:spPr>
          <a:xfrm rot="21600000">
            <a:off x="12776410" y="424195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静态压缩</a:t>
            </a:r>
            <a:endParaRPr lang="en-US" sz="3900" dirty="0"/>
          </a:p>
        </p:txBody>
      </p:sp>
      <p:sp>
        <p:nvSpPr>
          <p:cNvPr id="11" name="Text 4"/>
          <p:cNvSpPr/>
          <p:nvPr/>
        </p:nvSpPr>
        <p:spPr>
          <a:xfrm rot="21600000">
            <a:off x="2674706" y="5110634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在200词长文本翻译中，Seq2Seq模型对句首信息保留率仅23%，而带注意力机制的模型保持85%以上保留率。</a:t>
            </a:r>
            <a:endParaRPr lang="en-US" sz="2600" dirty="0"/>
          </a:p>
        </p:txBody>
      </p:sp>
      <p:sp>
        <p:nvSpPr>
          <p:cNvPr id="12" name="Text 5"/>
          <p:cNvSpPr/>
          <p:nvPr/>
        </p:nvSpPr>
        <p:spPr>
          <a:xfrm rot="21600000">
            <a:off x="2674706" y="424195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信息衰减</a:t>
            </a:r>
            <a:endParaRPr lang="en-US" sz="3900" dirty="0"/>
          </a:p>
        </p:txBody>
      </p:sp>
      <p:sp>
        <p:nvSpPr>
          <p:cNvPr id="14" name="Text 6"/>
          <p:cNvSpPr/>
          <p:nvPr/>
        </p:nvSpPr>
        <p:spPr>
          <a:xfrm rot="21600000">
            <a:off x="2656418" y="935345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传统模型无法实现词级关注，在代词指代任务中错误率高达42%，远高于人类8%的水平。</a:t>
            </a:r>
            <a:endParaRPr lang="en-US" sz="2600" dirty="0"/>
          </a:p>
        </p:txBody>
      </p:sp>
      <p:sp>
        <p:nvSpPr>
          <p:cNvPr id="15" name="Text 7"/>
          <p:cNvSpPr/>
          <p:nvPr/>
        </p:nvSpPr>
        <p:spPr>
          <a:xfrm rot="21600000">
            <a:off x="2656418" y="853049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动态聚焦</a:t>
            </a:r>
            <a:endParaRPr lang="en-US" sz="3900" dirty="0"/>
          </a:p>
        </p:txBody>
      </p:sp>
      <p:sp>
        <p:nvSpPr>
          <p:cNvPr id="17" name="Text 8"/>
          <p:cNvSpPr/>
          <p:nvPr/>
        </p:nvSpPr>
        <p:spPr>
          <a:xfrm rot="21600000">
            <a:off x="12776410" y="935345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超过50词的序列中，RNN梯度消失导致长距离修饰关系识别准确率骤降至31%。</a:t>
            </a:r>
            <a:endParaRPr lang="en-US" sz="2600" dirty="0"/>
          </a:p>
        </p:txBody>
      </p:sp>
      <p:sp>
        <p:nvSpPr>
          <p:cNvPr id="18" name="Text 9"/>
          <p:cNvSpPr/>
          <p:nvPr/>
        </p:nvSpPr>
        <p:spPr>
          <a:xfrm rot="21600000">
            <a:off x="12776410" y="853963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长程依赖</a:t>
            </a:r>
            <a:endParaRPr lang="en-US" sz="39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BBACFD-7BF2-F04D-8D3C-7CAAAB2A0F37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训练挑战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335024" y="8485632"/>
            <a:ext cx="608076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注意权重矩阵导致梯度幅值波动剧烈，在初始训练阶段梯度范数可达1e5，需采用梯度裁剪阈值1.0。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2752344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梯度爆炸</a:t>
            </a:r>
            <a:endParaRPr lang="en-US" sz="3900" dirty="0"/>
          </a:p>
        </p:txBody>
      </p:sp>
      <p:sp>
        <p:nvSpPr>
          <p:cNvPr id="9" name="Text 4"/>
          <p:cNvSpPr/>
          <p:nvPr/>
        </p:nvSpPr>
        <p:spPr>
          <a:xfrm rot="21600000">
            <a:off x="9144000" y="848563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处理1000词序列时，传统模型显存占用达12GB，而同等条件下Transformer仅需4GB。</a:t>
            </a:r>
            <a:endParaRPr lang="en-US" sz="2600" dirty="0"/>
          </a:p>
        </p:txBody>
      </p:sp>
      <p:sp>
        <p:nvSpPr>
          <p:cNvPr id="10" name="Text 5"/>
          <p:cNvSpPr/>
          <p:nvPr/>
        </p:nvSpPr>
        <p:spPr>
          <a:xfrm rot="21600000">
            <a:off x="10579608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内存瓶颈</a:t>
            </a:r>
            <a:endParaRPr lang="en-US" sz="3900" dirty="0"/>
          </a:p>
        </p:txBody>
      </p:sp>
      <p:sp>
        <p:nvSpPr>
          <p:cNvPr id="11" name="Text 6"/>
          <p:cNvSpPr/>
          <p:nvPr/>
        </p:nvSpPr>
        <p:spPr>
          <a:xfrm rot="21600000">
            <a:off x="17035272" y="848563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深层Seq2Seq需要3-5倍训练周期才能达到Transformer基准，在IWSLT数据集上需200轮次。</a:t>
            </a:r>
            <a:endParaRPr lang="en-US" sz="2600" dirty="0"/>
          </a:p>
        </p:txBody>
      </p:sp>
      <p:sp>
        <p:nvSpPr>
          <p:cNvPr id="12" name="Text 7"/>
          <p:cNvSpPr/>
          <p:nvPr/>
        </p:nvSpPr>
        <p:spPr>
          <a:xfrm rot="21600000">
            <a:off x="18461736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收敛困难</a:t>
            </a:r>
            <a:endParaRPr lang="en-US" sz="3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43584" y="5614416"/>
            <a:ext cx="1691640" cy="164592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433536" y="5614416"/>
            <a:ext cx="1691640" cy="16459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52744" y="5614416"/>
            <a:ext cx="4745736" cy="17373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706856" y="5623560"/>
            <a:ext cx="4745736" cy="164592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191256" y="4434840"/>
            <a:ext cx="2350008" cy="2350008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886200" y="5202936"/>
            <a:ext cx="987552" cy="813816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009376" y="4434840"/>
            <a:ext cx="2350008" cy="2350008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814048" y="5157216"/>
            <a:ext cx="777240" cy="905256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900648" y="4471416"/>
            <a:ext cx="2350008" cy="2350008"/>
          </a:xfrm>
          <a:prstGeom prst="rect">
            <a:avLst/>
          </a:prstGeom>
        </p:spPr>
      </p:pic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9632168" y="5294376"/>
            <a:ext cx="914400" cy="8229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33A2B30-00DE-72E3-DDA5-68C4F4252B2F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注意力机制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38392" y="1108252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04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57935B5-1E38-11A4-42C1-5C3F0460D018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7269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动机与核心思想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4572000" y="11009376"/>
            <a:ext cx="4105656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注意力核心思想</a:t>
            </a:r>
            <a:endParaRPr lang="en-US" sz="3400" dirty="0"/>
          </a:p>
        </p:txBody>
      </p:sp>
      <p:sp>
        <p:nvSpPr>
          <p:cNvPr id="8" name="Text 3"/>
          <p:cNvSpPr/>
          <p:nvPr/>
        </p:nvSpPr>
        <p:spPr>
          <a:xfrm rot="21600000">
            <a:off x="2066544" y="4709160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88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权重分配</a:t>
            </a:r>
            <a:endParaRPr lang="en-US" sz="2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721608" y="4078224"/>
            <a:ext cx="5815584" cy="63002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 rot="21600000">
            <a:off x="9144000" y="4709160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效率提升</a:t>
            </a:r>
            <a:endParaRPr lang="en-US" sz="2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130552" y="5120640"/>
            <a:ext cx="2212848" cy="54864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942832" y="5120640"/>
            <a:ext cx="2212848" cy="54864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130552" y="9656064"/>
            <a:ext cx="2212848" cy="54864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942832" y="9656064"/>
            <a:ext cx="2212848" cy="54864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 rot="21600000">
            <a:off x="2066544" y="9217152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88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全局关联</a:t>
            </a:r>
            <a:endParaRPr lang="en-US" sz="2400" dirty="0"/>
          </a:p>
        </p:txBody>
      </p:sp>
      <p:sp>
        <p:nvSpPr>
          <p:cNvPr id="16" name="Text 6"/>
          <p:cNvSpPr/>
          <p:nvPr/>
        </p:nvSpPr>
        <p:spPr>
          <a:xfrm rot="21600000">
            <a:off x="9144000" y="9217152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模型透明</a:t>
            </a:r>
            <a:endParaRPr lang="en-US" sz="2400" dirty="0"/>
          </a:p>
        </p:txBody>
      </p:sp>
      <p:sp>
        <p:nvSpPr>
          <p:cNvPr id="17" name="Text 7"/>
          <p:cNvSpPr/>
          <p:nvPr/>
        </p:nvSpPr>
        <p:spPr>
          <a:xfrm rot="21600000">
            <a:off x="13523976" y="7708392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通过softmax归一化的动态权重计算，模型可自主决定每个输入词的重要性，在问答任务中准确率提升28%。</a:t>
            </a:r>
            <a:endParaRPr lang="en-US" sz="2600" dirty="0"/>
          </a:p>
        </p:txBody>
      </p:sp>
      <p:sp>
        <p:nvSpPr>
          <p:cNvPr id="18" name="Text 8"/>
          <p:cNvSpPr/>
          <p:nvPr/>
        </p:nvSpPr>
        <p:spPr>
          <a:xfrm rot="21600000">
            <a:off x="13523976" y="68397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权重分配</a:t>
            </a:r>
            <a:endParaRPr lang="en-US" sz="390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829032" y="6958584"/>
            <a:ext cx="283464" cy="30175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 rot="21600000">
            <a:off x="13523976" y="4764024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注意力机制模拟人类选择性关注特性，在翻译任务中使模型对相关词的关注度提升3-5倍，显著改善长距离依赖问题。</a:t>
            </a:r>
            <a:endParaRPr lang="en-US" sz="2600" dirty="0"/>
          </a:p>
        </p:txBody>
      </p:sp>
      <p:sp>
        <p:nvSpPr>
          <p:cNvPr id="21" name="Text 10"/>
          <p:cNvSpPr/>
          <p:nvPr/>
        </p:nvSpPr>
        <p:spPr>
          <a:xfrm rot="21600000">
            <a:off x="13523976" y="38953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动态聚焦</a:t>
            </a:r>
            <a:endParaRPr lang="en-US" sz="390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829032" y="4014216"/>
            <a:ext cx="283464" cy="301752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 rot="21600000">
            <a:off x="13523976" y="10652760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摒弃RNN的序列计算方式，实现所有位置信息的并行处理，训练速度较LSTM提升8-12倍。</a:t>
            </a:r>
            <a:endParaRPr lang="en-US" sz="2600" dirty="0"/>
          </a:p>
        </p:txBody>
      </p:sp>
      <p:sp>
        <p:nvSpPr>
          <p:cNvPr id="24" name="Text 12"/>
          <p:cNvSpPr/>
          <p:nvPr/>
        </p:nvSpPr>
        <p:spPr>
          <a:xfrm rot="21600000">
            <a:off x="13523976" y="9793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并行处理</a:t>
            </a:r>
            <a:endParaRPr lang="en-US" sz="39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829032" y="9902952"/>
            <a:ext cx="283464" cy="30175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33FE306-7649-6355-6F1D-79B569E3B2DD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优化策略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48472" y="7507224"/>
            <a:ext cx="7644384" cy="10058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80744" y="5221224"/>
            <a:ext cx="10049256" cy="3044952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430000" y="6665976"/>
            <a:ext cx="822960" cy="100584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 rot="21600000">
            <a:off x="1993392" y="6592824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设置0.1的平滑因子，使模型对训练数据的置信度降低15-20%，提升泛化能力。</a:t>
            </a:r>
            <a:endParaRPr lang="en-US" sz="2600" dirty="0"/>
          </a:p>
        </p:txBody>
      </p:sp>
      <p:sp>
        <p:nvSpPr>
          <p:cNvPr id="11" name="Text 3"/>
          <p:cNvSpPr/>
          <p:nvPr/>
        </p:nvSpPr>
        <p:spPr>
          <a:xfrm rot="21600000">
            <a:off x="7635240" y="57790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标签平滑</a:t>
            </a:r>
            <a:endParaRPr lang="en-US" sz="390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938760" y="3566160"/>
            <a:ext cx="10058400" cy="304495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2115800" y="5093208"/>
            <a:ext cx="822960" cy="118872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 rot="21600000">
            <a:off x="13542264" y="49560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采用线性增长策略，前4000步从5e-5逐步提升至2e-4，稳定训练初期参数更新幅度。</a:t>
            </a:r>
            <a:endParaRPr lang="en-US" sz="2600" dirty="0"/>
          </a:p>
        </p:txBody>
      </p:sp>
      <p:sp>
        <p:nvSpPr>
          <p:cNvPr id="15" name="Text 5"/>
          <p:cNvSpPr/>
          <p:nvPr/>
        </p:nvSpPr>
        <p:spPr>
          <a:xfrm rot="21600000">
            <a:off x="13542264" y="4087368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学习率预热</a:t>
            </a:r>
            <a:endParaRPr lang="en-US" sz="39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938760" y="7214616"/>
            <a:ext cx="10058400" cy="3044952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2115800" y="8723376"/>
            <a:ext cx="822960" cy="100584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 rot="21600000">
            <a:off x="13542264" y="86136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在注意权重计算层应用0.1的dropout率，防止模型过度依赖特定注意力模式。</a:t>
            </a:r>
            <a:endParaRPr lang="en-US" sz="2600" dirty="0"/>
          </a:p>
        </p:txBody>
      </p:sp>
      <p:sp>
        <p:nvSpPr>
          <p:cNvPr id="19" name="Text 7"/>
          <p:cNvSpPr/>
          <p:nvPr/>
        </p:nvSpPr>
        <p:spPr>
          <a:xfrm rot="21600000">
            <a:off x="13542264" y="7744968"/>
            <a:ext cx="466344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注意力Dropout</a:t>
            </a:r>
            <a:endParaRPr lang="en-US" sz="3900" dirty="0"/>
          </a:p>
        </p:txBody>
      </p:sp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80744" y="8860536"/>
            <a:ext cx="10058400" cy="3044952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430000" y="10287000"/>
            <a:ext cx="822960" cy="100584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 rot="21600000">
            <a:off x="1993392" y="10222992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将梯度范数限制在1.0范围内，有效控制训练初期可能出现的梯度爆炸问题。</a:t>
            </a:r>
            <a:endParaRPr lang="en-US" sz="2600" dirty="0"/>
          </a:p>
        </p:txBody>
      </p:sp>
      <p:sp>
        <p:nvSpPr>
          <p:cNvPr id="23" name="Text 9"/>
          <p:cNvSpPr/>
          <p:nvPr/>
        </p:nvSpPr>
        <p:spPr>
          <a:xfrm rot="21600000">
            <a:off x="7635240" y="94091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梯度裁剪</a:t>
            </a:r>
            <a:endParaRPr lang="en-US" sz="39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100121C-71CC-0289-FCBA-3CAFA797D53F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QKV注意力模型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47536" y="11082528"/>
            <a:ext cx="2468880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05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8E1A14-ABD8-7616-8C68-326075BCCF87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8028432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Query-Key-Value</a:t>
            </a:r>
            <a:endParaRPr lang="en-US" sz="6000" dirty="0"/>
          </a:p>
        </p:txBody>
      </p:sp>
      <p:sp>
        <p:nvSpPr>
          <p:cNvPr id="30" name="Text 13"/>
          <p:cNvSpPr/>
          <p:nvPr/>
        </p:nvSpPr>
        <p:spPr>
          <a:xfrm rot="21600000">
            <a:off x="2359152" y="770839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相比传统注意力机制，QKV模型将计算复杂度从O（n^3）降至O（n^2d_k），在512词序列上速度提升4.7倍。</a:t>
            </a:r>
            <a:endParaRPr lang="en-US" sz="2600" dirty="0"/>
          </a:p>
        </p:txBody>
      </p:sp>
      <p:sp>
        <p:nvSpPr>
          <p:cNvPr id="31" name="Text 14"/>
          <p:cNvSpPr/>
          <p:nvPr/>
        </p:nvSpPr>
        <p:spPr>
          <a:xfrm rot="21600000">
            <a:off x="2359152" y="68214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计算优势</a:t>
            </a:r>
            <a:endParaRPr lang="en-US" sz="3900" dirty="0"/>
          </a:p>
        </p:txBody>
      </p:sp>
      <p:pic>
        <p:nvPicPr>
          <p:cNvPr id="32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44752" y="6803136"/>
            <a:ext cx="576072" cy="576072"/>
          </a:xfrm>
          <a:prstGeom prst="rect">
            <a:avLst/>
          </a:prstGeom>
        </p:spPr>
      </p:pic>
      <p:sp>
        <p:nvSpPr>
          <p:cNvPr id="33" name="Text 15"/>
          <p:cNvSpPr/>
          <p:nvPr/>
        </p:nvSpPr>
        <p:spPr>
          <a:xfrm rot="21600000">
            <a:off x="2350008" y="1063447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通过线性变换矩阵W_Q、W_K、W_V实现参数复用，使模型参数量减少30%而不损失性能。</a:t>
            </a:r>
            <a:endParaRPr lang="en-US" sz="2600" dirty="0"/>
          </a:p>
        </p:txBody>
      </p:sp>
      <p:sp>
        <p:nvSpPr>
          <p:cNvPr id="34" name="Text 16"/>
          <p:cNvSpPr/>
          <p:nvPr/>
        </p:nvSpPr>
        <p:spPr>
          <a:xfrm rot="21600000">
            <a:off x="2350008" y="9793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参数共享</a:t>
            </a:r>
            <a:endParaRPr lang="en-US" sz="3900" dirty="0"/>
          </a:p>
        </p:txBody>
      </p:sp>
      <p:pic>
        <p:nvPicPr>
          <p:cNvPr id="35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536192" y="9884664"/>
            <a:ext cx="365760" cy="466344"/>
          </a:xfrm>
          <a:prstGeom prst="rect">
            <a:avLst/>
          </a:prstGeom>
        </p:spPr>
      </p:pic>
      <p:sp>
        <p:nvSpPr>
          <p:cNvPr id="36" name="Text 17"/>
          <p:cNvSpPr/>
          <p:nvPr/>
        </p:nvSpPr>
        <p:spPr>
          <a:xfrm rot="21600000">
            <a:off x="2359152" y="4727448"/>
            <a:ext cx="94366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Query表示当前处理位置的信息需求，Key存储所有位置的索引特征，Value包含实际用于聚合的内容信息，三者维度分别为m×d_k、n×d_k、n×d_v。</a:t>
            </a:r>
            <a:endParaRPr lang="en-US" sz="2600" dirty="0"/>
          </a:p>
        </p:txBody>
      </p:sp>
      <p:sp>
        <p:nvSpPr>
          <p:cNvPr id="37" name="Text 18"/>
          <p:cNvSpPr/>
          <p:nvPr/>
        </p:nvSpPr>
        <p:spPr>
          <a:xfrm rot="21600000">
            <a:off x="2359152" y="3858768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三元组定义</a:t>
            </a:r>
            <a:endParaRPr lang="en-US" sz="3900" dirty="0"/>
          </a:p>
        </p:txBody>
      </p:sp>
      <p:pic>
        <p:nvPicPr>
          <p:cNvPr id="38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36192" y="3941064"/>
            <a:ext cx="393192" cy="49377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7069358-110C-62DA-814A-0607E354C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69874" y="5809352"/>
            <a:ext cx="7402905" cy="6836801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882E15-8894-25F0-C2D9-FF039438A0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20289" y="2596896"/>
            <a:ext cx="7102076" cy="301595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A2D1C929-B58C-7114-9BB8-2B84D3C5976E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804672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预训练与微调范式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511754" y="8293607"/>
            <a:ext cx="6363634" cy="3172968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 rot="21600000">
            <a:off x="9992443" y="9491471"/>
            <a:ext cx="5586984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通过添加【CLS】标记和segment嵌入，同一预训练模型可适配分类、匹配、生成等7类不同任务。</a:t>
            </a:r>
            <a:endParaRPr lang="en-US" sz="2400" dirty="0"/>
          </a:p>
        </p:txBody>
      </p:sp>
      <p:sp>
        <p:nvSpPr>
          <p:cNvPr id="10" name="Text 3"/>
          <p:cNvSpPr/>
          <p:nvPr/>
        </p:nvSpPr>
        <p:spPr>
          <a:xfrm rot="21600000">
            <a:off x="11390219" y="8810245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任务适配</a:t>
            </a:r>
            <a:endParaRPr lang="en-US" sz="32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953976" y="8293608"/>
            <a:ext cx="7006608" cy="3172968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 rot="21600000">
            <a:off x="16853314" y="9491471"/>
            <a:ext cx="5586984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在医疗领域微调时，仅需5000条专业文本即可使模型术语识别准确率从68%提升至92%。</a:t>
            </a:r>
            <a:endParaRPr lang="en-US" sz="2400" dirty="0"/>
          </a:p>
        </p:txBody>
      </p:sp>
      <p:sp>
        <p:nvSpPr>
          <p:cNvPr id="14" name="Text 5"/>
          <p:cNvSpPr/>
          <p:nvPr/>
        </p:nvSpPr>
        <p:spPr>
          <a:xfrm rot="21600000">
            <a:off x="16853314" y="8869679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领域迁移</a:t>
            </a:r>
            <a:endParaRPr lang="en-US" sz="32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5953976" y="4283694"/>
            <a:ext cx="7006608" cy="3172968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 rot="21600000">
            <a:off x="16853314" y="5402413"/>
            <a:ext cx="5586984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微调时仅解冻最后2-3层参数，保持底层通用特征不变，使小样本任务准确率提升15-25%。</a:t>
            </a:r>
            <a:endParaRPr lang="en-US" sz="2400" dirty="0"/>
          </a:p>
        </p:txBody>
      </p:sp>
      <p:sp>
        <p:nvSpPr>
          <p:cNvPr id="18" name="Text 7"/>
          <p:cNvSpPr/>
          <p:nvPr/>
        </p:nvSpPr>
        <p:spPr>
          <a:xfrm rot="21600000">
            <a:off x="16853314" y="4789765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参数冻结</a:t>
            </a:r>
            <a:endParaRPr lang="en-US" sz="32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511754" y="4283695"/>
            <a:ext cx="6399547" cy="3172968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 rot="21600000">
            <a:off x="10288404" y="5371831"/>
            <a:ext cx="5586984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预训练阶段使用海量无标注数据（如100GB文本），微调阶段仅需1%标注数据即可达到SOTA效果。</a:t>
            </a:r>
            <a:endParaRPr lang="en-US" sz="2400" dirty="0"/>
          </a:p>
        </p:txBody>
      </p:sp>
      <p:sp>
        <p:nvSpPr>
          <p:cNvPr id="22" name="Text 9"/>
          <p:cNvSpPr/>
          <p:nvPr/>
        </p:nvSpPr>
        <p:spPr>
          <a:xfrm rot="21600000">
            <a:off x="11189051" y="4757142"/>
            <a:ext cx="3044952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两阶段训练</a:t>
            </a:r>
            <a:endParaRPr lang="en-US" sz="32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B4E47EF-4BF7-73F3-150E-D7FDCE2144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330" y="4859747"/>
            <a:ext cx="8640838" cy="578965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524FA1C-D550-D757-7D0B-EE0796BF3677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注意力计算流程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38392" y="1108252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06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6F5885-AFB8-782D-1A3D-A43ED621C04F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5013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计算流程详解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0515600" y="11814048"/>
            <a:ext cx="3374136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注意力计算流程</a:t>
            </a:r>
            <a:endParaRPr lang="en-US" sz="28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373368" y="8403336"/>
            <a:ext cx="283464" cy="21945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44768" y="8403336"/>
            <a:ext cx="283464" cy="219456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907024" y="8403336"/>
            <a:ext cx="283464" cy="219456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314432" y="8403336"/>
            <a:ext cx="283464" cy="219456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085832" y="8403336"/>
            <a:ext cx="283464" cy="219456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838944" y="8403336"/>
            <a:ext cx="283464" cy="219456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37208" y="8403336"/>
            <a:ext cx="283464" cy="219456"/>
          </a:xfrm>
          <a:prstGeom prst="rect">
            <a:avLst/>
          </a:prstGeom>
        </p:spPr>
      </p:pic>
      <p:pic>
        <p:nvPicPr>
          <p:cNvPr id="15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008608" y="8403336"/>
            <a:ext cx="283464" cy="219456"/>
          </a:xfrm>
          <a:prstGeom prst="rect">
            <a:avLst/>
          </a:prstGeom>
        </p:spPr>
      </p:pic>
      <p:pic>
        <p:nvPicPr>
          <p:cNvPr id="16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770864" y="8403336"/>
            <a:ext cx="283464" cy="219456"/>
          </a:xfrm>
          <a:prstGeom prst="rect">
            <a:avLst/>
          </a:prstGeom>
        </p:spPr>
      </p:pic>
      <p:pic>
        <p:nvPicPr>
          <p:cNvPr id="17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8223992" y="8403336"/>
            <a:ext cx="283464" cy="219456"/>
          </a:xfrm>
          <a:prstGeom prst="rect">
            <a:avLst/>
          </a:prstGeom>
        </p:spPr>
      </p:pic>
      <p:pic>
        <p:nvPicPr>
          <p:cNvPr id="18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995392" y="8403336"/>
            <a:ext cx="283464" cy="219456"/>
          </a:xfrm>
          <a:prstGeom prst="rect">
            <a:avLst/>
          </a:prstGeom>
        </p:spPr>
      </p:pic>
      <p:pic>
        <p:nvPicPr>
          <p:cNvPr id="19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757648" y="8403336"/>
            <a:ext cx="283464" cy="219456"/>
          </a:xfrm>
          <a:prstGeom prst="rect">
            <a:avLst/>
          </a:prstGeom>
        </p:spPr>
      </p:pic>
      <p:pic>
        <p:nvPicPr>
          <p:cNvPr id="20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264408" y="7470648"/>
            <a:ext cx="2048256" cy="2048256"/>
          </a:xfrm>
          <a:prstGeom prst="rect">
            <a:avLst/>
          </a:prstGeom>
        </p:spPr>
      </p:pic>
      <p:pic>
        <p:nvPicPr>
          <p:cNvPr id="21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895344" y="8092440"/>
            <a:ext cx="758952" cy="804672"/>
          </a:xfrm>
          <a:prstGeom prst="rect">
            <a:avLst/>
          </a:prstGeom>
        </p:spPr>
      </p:pic>
      <p:sp>
        <p:nvSpPr>
          <p:cNvPr id="22" name="Text 3"/>
          <p:cNvSpPr/>
          <p:nvPr/>
        </p:nvSpPr>
        <p:spPr>
          <a:xfrm rot="21600000">
            <a:off x="3392424" y="98206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输入投影</a:t>
            </a:r>
            <a:endParaRPr lang="en-US" sz="2200" dirty="0"/>
          </a:p>
        </p:txBody>
      </p:sp>
      <p:sp>
        <p:nvSpPr>
          <p:cNvPr id="23" name="Text 4"/>
          <p:cNvSpPr/>
          <p:nvPr/>
        </p:nvSpPr>
        <p:spPr>
          <a:xfrm rot="21600000">
            <a:off x="2743200" y="10323576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QKV线性变换</a:t>
            </a:r>
            <a:endParaRPr lang="en-US" sz="1800" dirty="0"/>
          </a:p>
        </p:txBody>
      </p:sp>
      <p:pic>
        <p:nvPicPr>
          <p:cNvPr id="24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205472" y="7507224"/>
            <a:ext cx="2048256" cy="2048256"/>
          </a:xfrm>
          <a:prstGeom prst="rect">
            <a:avLst/>
          </a:prstGeom>
        </p:spPr>
      </p:pic>
      <p:pic>
        <p:nvPicPr>
          <p:cNvPr id="25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827264" y="8129016"/>
            <a:ext cx="786384" cy="804672"/>
          </a:xfrm>
          <a:prstGeom prst="rect">
            <a:avLst/>
          </a:prstGeom>
        </p:spPr>
      </p:pic>
      <p:sp>
        <p:nvSpPr>
          <p:cNvPr id="26" name="Text 5"/>
          <p:cNvSpPr/>
          <p:nvPr/>
        </p:nvSpPr>
        <p:spPr>
          <a:xfrm rot="21600000">
            <a:off x="7187184" y="9829800"/>
            <a:ext cx="209397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相似度计算</a:t>
            </a:r>
            <a:endParaRPr lang="en-US" sz="2200" dirty="0"/>
          </a:p>
        </p:txBody>
      </p:sp>
      <p:sp>
        <p:nvSpPr>
          <p:cNvPr id="27" name="Text 6"/>
          <p:cNvSpPr/>
          <p:nvPr/>
        </p:nvSpPr>
        <p:spPr>
          <a:xfrm rot="21600000">
            <a:off x="6684264" y="10332720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QK^T/√d_k</a:t>
            </a:r>
            <a:endParaRPr lang="en-US" sz="1800" dirty="0"/>
          </a:p>
        </p:txBody>
      </p:sp>
      <p:pic>
        <p:nvPicPr>
          <p:cNvPr id="28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5096744" y="7507224"/>
            <a:ext cx="2048256" cy="2048256"/>
          </a:xfrm>
          <a:prstGeom prst="rect">
            <a:avLst/>
          </a:prstGeom>
        </p:spPr>
      </p:pic>
      <p:pic>
        <p:nvPicPr>
          <p:cNvPr id="29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5736824" y="8174736"/>
            <a:ext cx="786384" cy="694944"/>
          </a:xfrm>
          <a:prstGeom prst="rect">
            <a:avLst/>
          </a:prstGeom>
        </p:spPr>
      </p:pic>
      <p:sp>
        <p:nvSpPr>
          <p:cNvPr id="30" name="Text 7"/>
          <p:cNvSpPr/>
          <p:nvPr/>
        </p:nvSpPr>
        <p:spPr>
          <a:xfrm rot="21600000">
            <a:off x="15224760" y="98206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加权聚合</a:t>
            </a:r>
            <a:endParaRPr lang="en-US" sz="2200" dirty="0"/>
          </a:p>
        </p:txBody>
      </p:sp>
      <p:sp>
        <p:nvSpPr>
          <p:cNvPr id="31" name="Text 8"/>
          <p:cNvSpPr/>
          <p:nvPr/>
        </p:nvSpPr>
        <p:spPr>
          <a:xfrm rot="21600000">
            <a:off x="14566392" y="10332720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权重×Value</a:t>
            </a:r>
            <a:endParaRPr lang="en-US" sz="1800" dirty="0"/>
          </a:p>
        </p:txBody>
      </p:sp>
      <p:pic>
        <p:nvPicPr>
          <p:cNvPr id="32" name="Image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9065240" y="7516368"/>
            <a:ext cx="2048256" cy="2048256"/>
          </a:xfrm>
          <a:prstGeom prst="rect">
            <a:avLst/>
          </a:prstGeom>
        </p:spPr>
      </p:pic>
      <p:pic>
        <p:nvPicPr>
          <p:cNvPr id="33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9751040" y="8202168"/>
            <a:ext cx="658368" cy="658368"/>
          </a:xfrm>
          <a:prstGeom prst="rect">
            <a:avLst/>
          </a:prstGeom>
        </p:spPr>
      </p:pic>
      <p:sp>
        <p:nvSpPr>
          <p:cNvPr id="34" name="Text 9"/>
          <p:cNvSpPr/>
          <p:nvPr/>
        </p:nvSpPr>
        <p:spPr>
          <a:xfrm rot="21600000">
            <a:off x="19174968" y="98206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输出投影</a:t>
            </a:r>
            <a:endParaRPr lang="en-US" sz="2200" dirty="0"/>
          </a:p>
        </p:txBody>
      </p:sp>
      <p:sp>
        <p:nvSpPr>
          <p:cNvPr id="35" name="Text 10"/>
          <p:cNvSpPr/>
          <p:nvPr/>
        </p:nvSpPr>
        <p:spPr>
          <a:xfrm rot="21600000">
            <a:off x="18525744" y="10332720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线性变换拼接</a:t>
            </a:r>
            <a:endParaRPr lang="en-US" sz="1800" dirty="0"/>
          </a:p>
        </p:txBody>
      </p:sp>
      <p:pic>
        <p:nvPicPr>
          <p:cNvPr id="36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64824" y="7507224"/>
            <a:ext cx="2048256" cy="2048256"/>
          </a:xfrm>
          <a:prstGeom prst="rect">
            <a:avLst/>
          </a:prstGeom>
        </p:spPr>
      </p:pic>
      <p:pic>
        <p:nvPicPr>
          <p:cNvPr id="37" name="Image 2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1777472" y="8156448"/>
            <a:ext cx="822960" cy="740664"/>
          </a:xfrm>
          <a:prstGeom prst="rect">
            <a:avLst/>
          </a:prstGeom>
        </p:spPr>
      </p:pic>
      <p:sp>
        <p:nvSpPr>
          <p:cNvPr id="38" name="Text 11"/>
          <p:cNvSpPr/>
          <p:nvPr/>
        </p:nvSpPr>
        <p:spPr>
          <a:xfrm rot="21600000">
            <a:off x="11137392" y="9829800"/>
            <a:ext cx="209397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权重归一化</a:t>
            </a:r>
            <a:endParaRPr lang="en-US" sz="2200" dirty="0"/>
          </a:p>
        </p:txBody>
      </p:sp>
      <p:sp>
        <p:nvSpPr>
          <p:cNvPr id="39" name="Text 12"/>
          <p:cNvSpPr/>
          <p:nvPr/>
        </p:nvSpPr>
        <p:spPr>
          <a:xfrm rot="21600000">
            <a:off x="10634472" y="10332720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行方向softmax</a:t>
            </a:r>
            <a:endParaRPr lang="en-US" sz="1800" dirty="0"/>
          </a:p>
        </p:txBody>
      </p:sp>
      <p:sp>
        <p:nvSpPr>
          <p:cNvPr id="40" name="Text 13"/>
          <p:cNvSpPr/>
          <p:nvPr/>
        </p:nvSpPr>
        <p:spPr>
          <a:xfrm rot="21600000">
            <a:off x="1234440" y="4306824"/>
            <a:ext cx="67025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采用缩放点积方法计算Q与K的相似度矩阵，通过除以√d_k将方差控制在1.0附近，防止梯度消失。</a:t>
            </a:r>
            <a:endParaRPr lang="en-US" sz="2600" dirty="0"/>
          </a:p>
        </p:txBody>
      </p:sp>
      <p:sp>
        <p:nvSpPr>
          <p:cNvPr id="41" name="Text 14"/>
          <p:cNvSpPr/>
          <p:nvPr/>
        </p:nvSpPr>
        <p:spPr>
          <a:xfrm rot="21600000">
            <a:off x="1234440" y="343814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相似度计算</a:t>
            </a:r>
            <a:endParaRPr lang="en-US" sz="3900" dirty="0"/>
          </a:p>
        </p:txBody>
      </p:sp>
      <p:sp>
        <p:nvSpPr>
          <p:cNvPr id="42" name="Text 15"/>
          <p:cNvSpPr/>
          <p:nvPr/>
        </p:nvSpPr>
        <p:spPr>
          <a:xfrm rot="21600000">
            <a:off x="16459200" y="4251960"/>
            <a:ext cx="66934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将归一化权重与Value矩阵相乘，输出维度为m×d_v的上下文向量，实现有选择的信息聚焦。</a:t>
            </a:r>
            <a:endParaRPr lang="en-US" sz="2600" dirty="0"/>
          </a:p>
        </p:txBody>
      </p:sp>
      <p:sp>
        <p:nvSpPr>
          <p:cNvPr id="43" name="Text 16"/>
          <p:cNvSpPr/>
          <p:nvPr/>
        </p:nvSpPr>
        <p:spPr>
          <a:xfrm rot="21600000">
            <a:off x="16459200" y="34381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加权聚合</a:t>
            </a:r>
            <a:endParaRPr lang="en-US" sz="3900" dirty="0"/>
          </a:p>
        </p:txBody>
      </p:sp>
      <p:sp>
        <p:nvSpPr>
          <p:cNvPr id="44" name="Text 17"/>
          <p:cNvSpPr/>
          <p:nvPr/>
        </p:nvSpPr>
        <p:spPr>
          <a:xfrm rot="21600000">
            <a:off x="8851392" y="4306824"/>
            <a:ext cx="66934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对相似度矩阵行方向应用softmax，使每行和为1，在翻译任务中产生0.2-0.8的动态权重分布。</a:t>
            </a:r>
            <a:endParaRPr lang="en-US" sz="2600" dirty="0"/>
          </a:p>
        </p:txBody>
      </p:sp>
      <p:sp>
        <p:nvSpPr>
          <p:cNvPr id="45" name="Text 18"/>
          <p:cNvSpPr/>
          <p:nvPr/>
        </p:nvSpPr>
        <p:spPr>
          <a:xfrm rot="21600000">
            <a:off x="8851392" y="343814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权重归一化</a:t>
            </a:r>
            <a:endParaRPr lang="en-US" sz="39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0EB545F-86D0-0DF4-7CB0-F0257335D423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8689043" y="1945774"/>
            <a:ext cx="8741664" cy="13258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0463"/>
              </a:lnSpc>
              <a:buNone/>
            </a:pPr>
            <a:r>
              <a:rPr lang="en-US" sz="8700" dirty="0">
                <a:solidFill>
                  <a:srgbClr val="333333"/>
                </a:solidFill>
                <a:latin typeface="Poppins-Bold" pitchFamily="34" charset="0"/>
                <a:ea typeface="Poppins-Bold" pitchFamily="34" charset="-122"/>
                <a:cs typeface="Poppins-Bold" pitchFamily="34" charset="-120"/>
              </a:rPr>
              <a:t>CONTENTS</a:t>
            </a:r>
            <a:endParaRPr lang="en-US" sz="8700" dirty="0"/>
          </a:p>
        </p:txBody>
      </p:sp>
      <p:sp>
        <p:nvSpPr>
          <p:cNvPr id="3" name="Text 1"/>
          <p:cNvSpPr/>
          <p:nvPr/>
        </p:nvSpPr>
        <p:spPr>
          <a:xfrm rot="21600000">
            <a:off x="5982419" y="3975742"/>
            <a:ext cx="57881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发展历程与地位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 rot="21600000">
            <a:off x="4802843" y="3975742"/>
            <a:ext cx="222199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01</a:t>
            </a:r>
            <a:endParaRPr lang="en-US" sz="5000" dirty="0"/>
          </a:p>
        </p:txBody>
      </p:sp>
      <p:sp>
        <p:nvSpPr>
          <p:cNvPr id="5" name="Text 3"/>
          <p:cNvSpPr/>
          <p:nvPr/>
        </p:nvSpPr>
        <p:spPr>
          <a:xfrm rot="21600000">
            <a:off x="5982419" y="5383918"/>
            <a:ext cx="5184648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传统模型回顾</a:t>
            </a:r>
            <a:endParaRPr lang="en-US" sz="4800" dirty="0"/>
          </a:p>
        </p:txBody>
      </p:sp>
      <p:sp>
        <p:nvSpPr>
          <p:cNvPr id="6" name="Text 4"/>
          <p:cNvSpPr/>
          <p:nvPr/>
        </p:nvSpPr>
        <p:spPr>
          <a:xfrm rot="21600000">
            <a:off x="4802843" y="5402206"/>
            <a:ext cx="235915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02</a:t>
            </a:r>
            <a:endParaRPr lang="en-US" sz="5000" dirty="0"/>
          </a:p>
        </p:txBody>
      </p:sp>
      <p:sp>
        <p:nvSpPr>
          <p:cNvPr id="7" name="Text 5"/>
          <p:cNvSpPr/>
          <p:nvPr/>
        </p:nvSpPr>
        <p:spPr>
          <a:xfrm rot="21600000">
            <a:off x="5982419" y="6846958"/>
            <a:ext cx="5184648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信息瓶颈问题</a:t>
            </a:r>
            <a:endParaRPr lang="en-US" sz="4800" dirty="0"/>
          </a:p>
        </p:txBody>
      </p:sp>
      <p:sp>
        <p:nvSpPr>
          <p:cNvPr id="8" name="Text 6"/>
          <p:cNvSpPr/>
          <p:nvPr/>
        </p:nvSpPr>
        <p:spPr>
          <a:xfrm rot="21600000">
            <a:off x="4802843" y="6837814"/>
            <a:ext cx="2377440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03</a:t>
            </a:r>
            <a:endParaRPr lang="en-US" sz="5000" dirty="0"/>
          </a:p>
        </p:txBody>
      </p:sp>
      <p:sp>
        <p:nvSpPr>
          <p:cNvPr id="9" name="Text 7"/>
          <p:cNvSpPr/>
          <p:nvPr/>
        </p:nvSpPr>
        <p:spPr>
          <a:xfrm rot="21600000">
            <a:off x="5982419" y="8273422"/>
            <a:ext cx="4572000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注意力机制</a:t>
            </a:r>
            <a:endParaRPr lang="en-US" sz="4800" dirty="0"/>
          </a:p>
        </p:txBody>
      </p:sp>
      <p:sp>
        <p:nvSpPr>
          <p:cNvPr id="10" name="Text 8"/>
          <p:cNvSpPr/>
          <p:nvPr/>
        </p:nvSpPr>
        <p:spPr>
          <a:xfrm rot="21600000">
            <a:off x="4784555" y="8273422"/>
            <a:ext cx="2414016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04</a:t>
            </a:r>
            <a:endParaRPr lang="en-US" sz="5000" dirty="0"/>
          </a:p>
        </p:txBody>
      </p:sp>
      <p:sp>
        <p:nvSpPr>
          <p:cNvPr id="11" name="Text 9"/>
          <p:cNvSpPr/>
          <p:nvPr/>
        </p:nvSpPr>
        <p:spPr>
          <a:xfrm rot="21600000">
            <a:off x="5982419" y="9699886"/>
            <a:ext cx="5769864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QKV注意力模型</a:t>
            </a:r>
            <a:endParaRPr lang="en-US" sz="4800" dirty="0"/>
          </a:p>
        </p:txBody>
      </p:sp>
      <p:sp>
        <p:nvSpPr>
          <p:cNvPr id="12" name="Text 10"/>
          <p:cNvSpPr/>
          <p:nvPr/>
        </p:nvSpPr>
        <p:spPr>
          <a:xfrm rot="21600000">
            <a:off x="4784555" y="9709030"/>
            <a:ext cx="240487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05</a:t>
            </a:r>
            <a:endParaRPr lang="en-US" sz="5000" dirty="0"/>
          </a:p>
        </p:txBody>
      </p:sp>
      <p:sp>
        <p:nvSpPr>
          <p:cNvPr id="13" name="Text 11"/>
          <p:cNvSpPr/>
          <p:nvPr/>
        </p:nvSpPr>
        <p:spPr>
          <a:xfrm rot="21600000">
            <a:off x="13370771" y="4012318"/>
            <a:ext cx="57881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注意力计算流程</a:t>
            </a:r>
            <a:endParaRPr lang="en-US" sz="4800" dirty="0"/>
          </a:p>
        </p:txBody>
      </p:sp>
      <p:sp>
        <p:nvSpPr>
          <p:cNvPr id="14" name="Text 12"/>
          <p:cNvSpPr/>
          <p:nvPr/>
        </p:nvSpPr>
        <p:spPr>
          <a:xfrm rot="21600000">
            <a:off x="12163763" y="3975742"/>
            <a:ext cx="2414016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06</a:t>
            </a:r>
            <a:endParaRPr lang="en-US" sz="5000" dirty="0"/>
          </a:p>
        </p:txBody>
      </p:sp>
      <p:sp>
        <p:nvSpPr>
          <p:cNvPr id="15" name="Text 13"/>
          <p:cNvSpPr/>
          <p:nvPr/>
        </p:nvSpPr>
        <p:spPr>
          <a:xfrm rot="21600000">
            <a:off x="13370771" y="5438782"/>
            <a:ext cx="57881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注意力权重分析</a:t>
            </a:r>
            <a:endParaRPr lang="en-US" sz="4800" dirty="0"/>
          </a:p>
        </p:txBody>
      </p:sp>
      <p:sp>
        <p:nvSpPr>
          <p:cNvPr id="16" name="Text 14"/>
          <p:cNvSpPr/>
          <p:nvPr/>
        </p:nvSpPr>
        <p:spPr>
          <a:xfrm rot="21600000">
            <a:off x="12163763" y="5402206"/>
            <a:ext cx="235915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07</a:t>
            </a:r>
            <a:endParaRPr lang="en-US" sz="5000" dirty="0"/>
          </a:p>
        </p:txBody>
      </p:sp>
      <p:sp>
        <p:nvSpPr>
          <p:cNvPr id="17" name="Text 15"/>
          <p:cNvSpPr/>
          <p:nvPr/>
        </p:nvSpPr>
        <p:spPr>
          <a:xfrm rot="21600000">
            <a:off x="13370771" y="6883534"/>
            <a:ext cx="57881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注意力机制变体</a:t>
            </a:r>
            <a:endParaRPr lang="en-US" sz="4800" dirty="0"/>
          </a:p>
        </p:txBody>
      </p:sp>
      <p:sp>
        <p:nvSpPr>
          <p:cNvPr id="18" name="Text 16"/>
          <p:cNvSpPr/>
          <p:nvPr/>
        </p:nvSpPr>
        <p:spPr>
          <a:xfrm rot="21600000">
            <a:off x="12163763" y="6837814"/>
            <a:ext cx="240487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08</a:t>
            </a:r>
            <a:endParaRPr lang="en-US" sz="5000" dirty="0"/>
          </a:p>
        </p:txBody>
      </p:sp>
      <p:sp>
        <p:nvSpPr>
          <p:cNvPr id="19" name="Text 17"/>
          <p:cNvSpPr/>
          <p:nvPr/>
        </p:nvSpPr>
        <p:spPr>
          <a:xfrm rot="21600000">
            <a:off x="13370771" y="8309998"/>
            <a:ext cx="6236208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Transformer架构</a:t>
            </a:r>
            <a:endParaRPr lang="en-US" sz="4800" dirty="0"/>
          </a:p>
        </p:txBody>
      </p:sp>
      <p:sp>
        <p:nvSpPr>
          <p:cNvPr id="20" name="Text 18"/>
          <p:cNvSpPr/>
          <p:nvPr/>
        </p:nvSpPr>
        <p:spPr>
          <a:xfrm rot="21600000">
            <a:off x="12163763" y="8273422"/>
            <a:ext cx="240487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09</a:t>
            </a:r>
            <a:endParaRPr lang="en-US" sz="5000" dirty="0"/>
          </a:p>
        </p:txBody>
      </p:sp>
      <p:sp>
        <p:nvSpPr>
          <p:cNvPr id="21" name="Text 19"/>
          <p:cNvSpPr/>
          <p:nvPr/>
        </p:nvSpPr>
        <p:spPr>
          <a:xfrm rot="21600000">
            <a:off x="13370771" y="9745606"/>
            <a:ext cx="5184648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关键技术实现</a:t>
            </a:r>
            <a:endParaRPr lang="en-US" sz="4800" dirty="0"/>
          </a:p>
        </p:txBody>
      </p:sp>
      <p:sp>
        <p:nvSpPr>
          <p:cNvPr id="22" name="Text 20"/>
          <p:cNvSpPr/>
          <p:nvPr/>
        </p:nvSpPr>
        <p:spPr>
          <a:xfrm rot="21600000">
            <a:off x="12163763" y="9709030"/>
            <a:ext cx="222199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10</a:t>
            </a:r>
            <a:endParaRPr lang="en-US" sz="5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5953461-8273-3BC7-CDA2-65E7804111F4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7662672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BERT架构与应用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8470880" y="8466821"/>
            <a:ext cx="4599432" cy="3308059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添加【CLS】分类标记和句子对【SEP】标记，使同一模型支持11类不同NLP任务。</a:t>
            </a:r>
            <a:endParaRPr lang="en-US" sz="2400" dirty="0"/>
          </a:p>
        </p:txBody>
      </p:sp>
      <p:sp>
        <p:nvSpPr>
          <p:cNvPr id="8" name="Text 3"/>
          <p:cNvSpPr/>
          <p:nvPr/>
        </p:nvSpPr>
        <p:spPr>
          <a:xfrm rot="21600000">
            <a:off x="18470880" y="7771878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任务适配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 rot="21600000">
            <a:off x="12755880" y="8466822"/>
            <a:ext cx="4892040" cy="330805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BERT通过MLM任务实现双向上下文建模，在GLUE基准上比单向模型平均提升7.3%准确率。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 rot="21600000">
            <a:off x="12755880" y="7762734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双向编码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 rot="21600000">
            <a:off x="18480024" y="4023360"/>
            <a:ext cx="4759538" cy="373937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在医疗文本分类中，BERT经5000条数据微调后，F1值从0.68提升至0.91，展现强大迁移能力。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 rot="21600000">
            <a:off x="18480024" y="3337560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领域迁移</a:t>
            </a:r>
            <a:endParaRPr lang="en-US" sz="3200" dirty="0"/>
          </a:p>
        </p:txBody>
      </p:sp>
      <p:sp>
        <p:nvSpPr>
          <p:cNvPr id="13" name="Text 8"/>
          <p:cNvSpPr/>
          <p:nvPr/>
        </p:nvSpPr>
        <p:spPr>
          <a:xfrm rot="21600000">
            <a:off x="12746736" y="4041648"/>
            <a:ext cx="4599432" cy="330805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BERT-base的12层架构在保持90%性能的同时，比24层的BERT-large减少40%计算成本。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 rot="21600000">
            <a:off x="12746736" y="335584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参数效率</a:t>
            </a:r>
            <a:endParaRPr lang="en-US" sz="30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422FC05-95EE-BAD2-8821-2EE04AB67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946" y="3120445"/>
            <a:ext cx="7257143" cy="957142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979A16C-3873-8145-BA54-7744AB69A258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注意力权重分析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65824" y="11082528"/>
            <a:ext cx="2441448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07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13AD71-CBA9-A79C-7DFF-9FA8A697B441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5742432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可视化分析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316736" y="7991856"/>
            <a:ext cx="6391656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在机器翻译任务中，注意力热力图显示动词“jump“同时关注源语言的“quick“和“over“，准确捕捉动作修饰关系。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1316736" y="7114032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热力图解读</a:t>
            </a:r>
            <a:endParaRPr lang="en-US" sz="3900" dirty="0"/>
          </a:p>
        </p:txBody>
      </p:sp>
      <p:sp>
        <p:nvSpPr>
          <p:cNvPr id="9" name="Text 4"/>
          <p:cNvSpPr/>
          <p:nvPr/>
        </p:nvSpPr>
        <p:spPr>
          <a:xfrm rot="21600000">
            <a:off x="1307592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01</a:t>
            </a:r>
            <a:endParaRPr lang="en-US" sz="12000" dirty="0"/>
          </a:p>
        </p:txBody>
      </p:sp>
      <p:sp>
        <p:nvSpPr>
          <p:cNvPr id="10" name="Text 5"/>
          <p:cNvSpPr/>
          <p:nvPr/>
        </p:nvSpPr>
        <p:spPr>
          <a:xfrm rot="21600000">
            <a:off x="8988552" y="7991856"/>
            <a:ext cx="637336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不同注意力头展现出3-5种关注模式，包括位置关注、词性关注和语义关注，提升模型表达能力。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 rot="21600000">
            <a:off x="9006840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多头差异</a:t>
            </a:r>
            <a:endParaRPr lang="en-US" sz="3900" dirty="0"/>
          </a:p>
        </p:txBody>
      </p:sp>
      <p:sp>
        <p:nvSpPr>
          <p:cNvPr id="12" name="Text 7"/>
          <p:cNvSpPr/>
          <p:nvPr/>
        </p:nvSpPr>
        <p:spPr>
          <a:xfrm rot="21600000">
            <a:off x="9006840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02</a:t>
            </a:r>
            <a:endParaRPr lang="en-US" sz="12000" dirty="0"/>
          </a:p>
        </p:txBody>
      </p:sp>
      <p:sp>
        <p:nvSpPr>
          <p:cNvPr id="13" name="Text 8"/>
          <p:cNvSpPr/>
          <p:nvPr/>
        </p:nvSpPr>
        <p:spPr>
          <a:xfrm rot="21600000">
            <a:off x="16687800" y="7991856"/>
            <a:ext cx="6391656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可视化发现5%的注意力头存在过度聚焦问题，通过dropout率调整可使模型关注范围扩大40%。</a:t>
            </a:r>
            <a:endParaRPr lang="en-US" sz="2600" dirty="0"/>
          </a:p>
        </p:txBody>
      </p:sp>
      <p:sp>
        <p:nvSpPr>
          <p:cNvPr id="14" name="Text 9"/>
          <p:cNvSpPr/>
          <p:nvPr/>
        </p:nvSpPr>
        <p:spPr>
          <a:xfrm rot="21600000">
            <a:off x="16696944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异常检测</a:t>
            </a:r>
            <a:endParaRPr lang="en-US" sz="3900" dirty="0"/>
          </a:p>
        </p:txBody>
      </p:sp>
      <p:sp>
        <p:nvSpPr>
          <p:cNvPr id="15" name="Text 10"/>
          <p:cNvSpPr/>
          <p:nvPr/>
        </p:nvSpPr>
        <p:spPr>
          <a:xfrm rot="21600000">
            <a:off x="16696944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03</a:t>
            </a:r>
            <a:endParaRPr lang="en-US" sz="1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800168-0295-6DBD-FBA4-BF8687F74574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8750808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GPT架构与生成任务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929384" y="3749040"/>
            <a:ext cx="7891272" cy="3959352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663440" y="3273552"/>
            <a:ext cx="2414016" cy="941832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 rot="21600000">
            <a:off x="4974336" y="3429000"/>
            <a:ext cx="1773936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01</a:t>
            </a:r>
            <a:endParaRPr lang="en-US" sz="4000" dirty="0"/>
          </a:p>
        </p:txBody>
      </p:sp>
      <p:sp>
        <p:nvSpPr>
          <p:cNvPr id="10" name="Text 3"/>
          <p:cNvSpPr/>
          <p:nvPr/>
        </p:nvSpPr>
        <p:spPr>
          <a:xfrm rot="21600000">
            <a:off x="2679192" y="5449824"/>
            <a:ext cx="64008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GPT采用仅左向的注意力掩码，在文本生成任务中保持0.85的连贯性评分，优于双向模型的0.72。</a:t>
            </a:r>
            <a:endParaRPr lang="en-US" sz="2600" dirty="0"/>
          </a:p>
        </p:txBody>
      </p:sp>
      <p:sp>
        <p:nvSpPr>
          <p:cNvPr id="11" name="Text 4"/>
          <p:cNvSpPr/>
          <p:nvPr/>
        </p:nvSpPr>
        <p:spPr>
          <a:xfrm rot="21600000">
            <a:off x="4270248" y="45811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单向特性</a:t>
            </a:r>
            <a:endParaRPr lang="en-US" sz="39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036808" y="3749040"/>
            <a:ext cx="7927848" cy="3959352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789152" y="3273552"/>
            <a:ext cx="2414016" cy="941832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 rot="21600000">
            <a:off x="14045184" y="3429000"/>
            <a:ext cx="1892808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02</a:t>
            </a:r>
            <a:endParaRPr lang="en-US" sz="4000" dirty="0"/>
          </a:p>
        </p:txBody>
      </p:sp>
      <p:sp>
        <p:nvSpPr>
          <p:cNvPr id="15" name="Text 6"/>
          <p:cNvSpPr/>
          <p:nvPr/>
        </p:nvSpPr>
        <p:spPr>
          <a:xfrm rot="21600000">
            <a:off x="11795760" y="5449824"/>
            <a:ext cx="64008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GPT-3在未训练任务上展现32%的零样本准确率，通过自然语言指令理解任务需求。</a:t>
            </a:r>
            <a:endParaRPr lang="en-US" sz="2600" dirty="0"/>
          </a:p>
        </p:txBody>
      </p:sp>
      <p:sp>
        <p:nvSpPr>
          <p:cNvPr id="16" name="Text 7"/>
          <p:cNvSpPr/>
          <p:nvPr/>
        </p:nvSpPr>
        <p:spPr>
          <a:xfrm rot="21600000">
            <a:off x="13130784" y="458114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零样本能力</a:t>
            </a:r>
            <a:endParaRPr lang="en-US" sz="39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529816" y="8494776"/>
            <a:ext cx="7927848" cy="395935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282160" y="8028432"/>
            <a:ext cx="2414016" cy="94183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 rot="21600000">
            <a:off x="17529048" y="8174736"/>
            <a:ext cx="1929384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04</a:t>
            </a:r>
            <a:endParaRPr lang="en-US" sz="4000" dirty="0"/>
          </a:p>
        </p:txBody>
      </p:sp>
      <p:sp>
        <p:nvSpPr>
          <p:cNvPr id="20" name="Text 9"/>
          <p:cNvSpPr/>
          <p:nvPr/>
        </p:nvSpPr>
        <p:spPr>
          <a:xfrm rot="21600000">
            <a:off x="15288768" y="10277856"/>
            <a:ext cx="64008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通过调节temperature参数（0.7-1.3），可控制生成文本的创造性，在创意写作任务中获得最佳平衡。</a:t>
            </a:r>
            <a:endParaRPr lang="en-US" sz="2600" dirty="0"/>
          </a:p>
        </p:txBody>
      </p:sp>
      <p:sp>
        <p:nvSpPr>
          <p:cNvPr id="21" name="Text 10"/>
          <p:cNvSpPr/>
          <p:nvPr/>
        </p:nvSpPr>
        <p:spPr>
          <a:xfrm rot="21600000">
            <a:off x="16879824" y="9464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控制生成</a:t>
            </a:r>
            <a:endParaRPr lang="en-US" sz="390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376672" y="8494776"/>
            <a:ext cx="7936992" cy="3959352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129016" y="8028432"/>
            <a:ext cx="2414016" cy="941832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 rot="21600000">
            <a:off x="8385048" y="8174736"/>
            <a:ext cx="1901952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03</a:t>
            </a:r>
            <a:endParaRPr lang="en-US" sz="4000" dirty="0"/>
          </a:p>
        </p:txBody>
      </p:sp>
      <p:sp>
        <p:nvSpPr>
          <p:cNvPr id="25" name="Text 12"/>
          <p:cNvSpPr/>
          <p:nvPr/>
        </p:nvSpPr>
        <p:spPr>
          <a:xfrm rot="21600000">
            <a:off x="6135624" y="10314432"/>
            <a:ext cx="64008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采用块状注意力机制，使2048词长文本的生成速度提升3倍，内存占用减少60%。</a:t>
            </a:r>
            <a:endParaRPr lang="en-US" sz="2600" dirty="0"/>
          </a:p>
        </p:txBody>
      </p:sp>
      <p:sp>
        <p:nvSpPr>
          <p:cNvPr id="26" name="Text 13"/>
          <p:cNvSpPr/>
          <p:nvPr/>
        </p:nvSpPr>
        <p:spPr>
          <a:xfrm rot="21600000">
            <a:off x="8586216" y="950061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长程生成</a:t>
            </a:r>
            <a:endParaRPr lang="en-US" sz="39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6FA0036-0D1F-DABD-4008-B1259DA72F64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注意力机制变体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38392" y="1108252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08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38BA38-8878-CB02-5E84-EFE7DA5C1C1E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变体对比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385048" y="8805672"/>
            <a:ext cx="7772400" cy="1115568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301984" y="4855464"/>
            <a:ext cx="1901952" cy="117957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198864" y="7443216"/>
            <a:ext cx="6144768" cy="1307592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259568" y="6062472"/>
            <a:ext cx="4014216" cy="1316736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 rot="21600000">
            <a:off x="11457432" y="5358384"/>
            <a:ext cx="1600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01</a:t>
            </a:r>
            <a:endParaRPr lang="en-US" sz="3600" dirty="0"/>
          </a:p>
        </p:txBody>
      </p:sp>
      <p:sp>
        <p:nvSpPr>
          <p:cNvPr id="12" name="Text 3"/>
          <p:cNvSpPr/>
          <p:nvPr/>
        </p:nvSpPr>
        <p:spPr>
          <a:xfrm rot="21600000">
            <a:off x="11402568" y="6446520"/>
            <a:ext cx="1700784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02</a:t>
            </a:r>
            <a:endParaRPr lang="en-US" sz="3600" dirty="0"/>
          </a:p>
        </p:txBody>
      </p:sp>
      <p:sp>
        <p:nvSpPr>
          <p:cNvPr id="13" name="Text 4"/>
          <p:cNvSpPr/>
          <p:nvPr/>
        </p:nvSpPr>
        <p:spPr>
          <a:xfrm rot="21600000">
            <a:off x="11393424" y="7818120"/>
            <a:ext cx="1719072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03</a:t>
            </a:r>
            <a:endParaRPr lang="en-US" sz="3600" dirty="0"/>
          </a:p>
        </p:txBody>
      </p:sp>
      <p:sp>
        <p:nvSpPr>
          <p:cNvPr id="14" name="Text 5"/>
          <p:cNvSpPr/>
          <p:nvPr/>
        </p:nvSpPr>
        <p:spPr>
          <a:xfrm rot="21600000">
            <a:off x="11375136" y="9089136"/>
            <a:ext cx="173736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04</a:t>
            </a:r>
            <a:endParaRPr lang="en-US" sz="3600" dirty="0"/>
          </a:p>
        </p:txBody>
      </p:sp>
      <p:sp>
        <p:nvSpPr>
          <p:cNvPr id="15" name="Text 6"/>
          <p:cNvSpPr/>
          <p:nvPr/>
        </p:nvSpPr>
        <p:spPr>
          <a:xfrm rot="21600000">
            <a:off x="2770632" y="4992624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仅计算局部窗口内位置的权重，将复杂度从O（n²）降至O（n√n），在2048词长文本上速度提升4.2倍。</a:t>
            </a:r>
            <a:endParaRPr lang="en-US" sz="2600" dirty="0"/>
          </a:p>
        </p:txBody>
      </p:sp>
      <p:sp>
        <p:nvSpPr>
          <p:cNvPr id="16" name="Text 7"/>
          <p:cNvSpPr/>
          <p:nvPr/>
        </p:nvSpPr>
        <p:spPr>
          <a:xfrm rot="21600000">
            <a:off x="5148072" y="412394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稀疏注意力</a:t>
            </a:r>
            <a:endParaRPr lang="en-US" sz="3900" dirty="0"/>
          </a:p>
        </p:txBody>
      </p:sp>
      <p:sp>
        <p:nvSpPr>
          <p:cNvPr id="17" name="Text 8"/>
          <p:cNvSpPr/>
          <p:nvPr/>
        </p:nvSpPr>
        <p:spPr>
          <a:xfrm rot="21600000">
            <a:off x="15261336" y="4992624"/>
            <a:ext cx="60990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通过核函数近似将softmax分解为线性运算，内存占用减少60%，适合移动端部署。</a:t>
            </a:r>
            <a:endParaRPr lang="en-US" sz="2600" dirty="0"/>
          </a:p>
        </p:txBody>
      </p:sp>
      <p:sp>
        <p:nvSpPr>
          <p:cNvPr id="18" name="Text 9"/>
          <p:cNvSpPr/>
          <p:nvPr/>
        </p:nvSpPr>
        <p:spPr>
          <a:xfrm rot="21600000">
            <a:off x="15261336" y="412394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线性注意力</a:t>
            </a:r>
            <a:endParaRPr lang="en-US" sz="3900" dirty="0"/>
          </a:p>
        </p:txBody>
      </p:sp>
      <p:sp>
        <p:nvSpPr>
          <p:cNvPr id="19" name="Text 10"/>
          <p:cNvSpPr/>
          <p:nvPr/>
        </p:nvSpPr>
        <p:spPr>
          <a:xfrm rot="21600000">
            <a:off x="16367760" y="9409176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采用矩阵分解技术，将注意力权重矩阵秩降至原1/4，参数量减少35%而性能仅下降2%。</a:t>
            </a:r>
            <a:endParaRPr lang="en-US" sz="2600" dirty="0"/>
          </a:p>
        </p:txBody>
      </p:sp>
      <p:sp>
        <p:nvSpPr>
          <p:cNvPr id="20" name="Text 11"/>
          <p:cNvSpPr/>
          <p:nvPr/>
        </p:nvSpPr>
        <p:spPr>
          <a:xfrm rot="21600000">
            <a:off x="16367760" y="859536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低秩近似</a:t>
            </a:r>
            <a:endParaRPr lang="en-US" sz="3900" dirty="0"/>
          </a:p>
        </p:txBody>
      </p:sp>
      <p:sp>
        <p:nvSpPr>
          <p:cNvPr id="21" name="Text 12"/>
          <p:cNvSpPr/>
          <p:nvPr/>
        </p:nvSpPr>
        <p:spPr>
          <a:xfrm rot="21600000">
            <a:off x="1920240" y="9409176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用相对位置编码替代绝对位置，使模型泛化能力提升15%，在未见过长度上表现更稳定。</a:t>
            </a:r>
            <a:endParaRPr lang="en-US" sz="2600" dirty="0"/>
          </a:p>
        </p:txBody>
      </p:sp>
      <p:sp>
        <p:nvSpPr>
          <p:cNvPr id="22" name="Text 13"/>
          <p:cNvSpPr/>
          <p:nvPr/>
        </p:nvSpPr>
        <p:spPr>
          <a:xfrm rot="21600000">
            <a:off x="4791456" y="859536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相对位置</a:t>
            </a:r>
            <a:endParaRPr lang="en-US" sz="39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05EFA15-1866-0521-F199-7CE31931DF20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94731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Transformer变体简介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4059936" y="11567160"/>
            <a:ext cx="5285232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Transformer变体分类</a:t>
            </a:r>
            <a:endParaRPr lang="en-US" sz="3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493008" y="4837176"/>
            <a:ext cx="6391656" cy="5541264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806440" y="3520440"/>
            <a:ext cx="1773936" cy="1773936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35808" y="5230368"/>
            <a:ext cx="1773936" cy="1773936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44952" y="8284464"/>
            <a:ext cx="1773936" cy="1773936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421624" y="5230368"/>
            <a:ext cx="1773936" cy="1773936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430768" y="8284464"/>
            <a:ext cx="1773936" cy="1773936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458968" y="6291072"/>
            <a:ext cx="2459736" cy="2459736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 rot="21600000">
            <a:off x="5879592" y="4242816"/>
            <a:ext cx="1655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视觉变体</a:t>
            </a:r>
            <a:endParaRPr lang="en-US" sz="2000" dirty="0"/>
          </a:p>
        </p:txBody>
      </p:sp>
      <p:sp>
        <p:nvSpPr>
          <p:cNvPr id="16" name="Text 4"/>
          <p:cNvSpPr/>
          <p:nvPr/>
        </p:nvSpPr>
        <p:spPr>
          <a:xfrm rot="21600000">
            <a:off x="8513064" y="5980176"/>
            <a:ext cx="1655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高效变体</a:t>
            </a:r>
            <a:endParaRPr lang="en-US" sz="2000" dirty="0"/>
          </a:p>
        </p:txBody>
      </p:sp>
      <p:sp>
        <p:nvSpPr>
          <p:cNvPr id="17" name="Text 5"/>
          <p:cNvSpPr/>
          <p:nvPr/>
        </p:nvSpPr>
        <p:spPr>
          <a:xfrm rot="21600000">
            <a:off x="8385048" y="9015984"/>
            <a:ext cx="1901952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多模态变体</a:t>
            </a:r>
            <a:endParaRPr lang="en-US" sz="2000" dirty="0"/>
          </a:p>
        </p:txBody>
      </p:sp>
      <p:sp>
        <p:nvSpPr>
          <p:cNvPr id="18" name="Text 6"/>
          <p:cNvSpPr/>
          <p:nvPr/>
        </p:nvSpPr>
        <p:spPr>
          <a:xfrm rot="21600000">
            <a:off x="3108960" y="9015984"/>
            <a:ext cx="1655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稀疏变体</a:t>
            </a:r>
            <a:endParaRPr lang="en-US" sz="2000" dirty="0"/>
          </a:p>
        </p:txBody>
      </p:sp>
      <p:sp>
        <p:nvSpPr>
          <p:cNvPr id="19" name="Text 7"/>
          <p:cNvSpPr/>
          <p:nvPr/>
        </p:nvSpPr>
        <p:spPr>
          <a:xfrm rot="21600000">
            <a:off x="3099816" y="5980176"/>
            <a:ext cx="1655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混合专家</a:t>
            </a:r>
            <a:endParaRPr lang="en-US" sz="2000" dirty="0"/>
          </a:p>
        </p:txBody>
      </p:sp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519672" y="5650992"/>
            <a:ext cx="329184" cy="256032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4809744" y="8357616"/>
            <a:ext cx="329184" cy="256032"/>
          </a:xfrm>
          <a:prstGeom prst="rect">
            <a:avLst/>
          </a:prstGeom>
        </p:spPr>
      </p:pic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600000">
            <a:off x="5020056" y="6473952"/>
            <a:ext cx="329184" cy="256032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800000">
            <a:off x="7973568" y="6574536"/>
            <a:ext cx="329184" cy="256032"/>
          </a:xfrm>
          <a:prstGeom prst="rect">
            <a:avLst/>
          </a:prstGeom>
        </p:spPr>
      </p:pic>
      <p:pic>
        <p:nvPicPr>
          <p:cNvPr id="24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00000">
            <a:off x="8174736" y="8348472"/>
            <a:ext cx="329184" cy="256032"/>
          </a:xfrm>
          <a:prstGeom prst="rect">
            <a:avLst/>
          </a:prstGeom>
        </p:spPr>
      </p:pic>
      <p:sp>
        <p:nvSpPr>
          <p:cNvPr id="25" name="Text 8"/>
          <p:cNvSpPr/>
          <p:nvPr/>
        </p:nvSpPr>
        <p:spPr>
          <a:xfrm rot="21600000">
            <a:off x="5120640" y="7351776"/>
            <a:ext cx="3127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Transformer变体</a:t>
            </a:r>
            <a:endParaRPr lang="en-US" sz="2400" dirty="0"/>
          </a:p>
        </p:txBody>
      </p:sp>
      <p:sp>
        <p:nvSpPr>
          <p:cNvPr id="26" name="Text 9"/>
          <p:cNvSpPr/>
          <p:nvPr/>
        </p:nvSpPr>
        <p:spPr>
          <a:xfrm rot="21600000">
            <a:off x="13523976" y="7708392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Reformer采用LSH注意力，使模型可处理64K词长文档，内存消耗仅为标准Transformer的15%。</a:t>
            </a:r>
            <a:endParaRPr lang="en-US" sz="2600" dirty="0"/>
          </a:p>
        </p:txBody>
      </p:sp>
      <p:sp>
        <p:nvSpPr>
          <p:cNvPr id="27" name="Text 10"/>
          <p:cNvSpPr/>
          <p:nvPr/>
        </p:nvSpPr>
        <p:spPr>
          <a:xfrm rot="21600000">
            <a:off x="13523976" y="68397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高效变体</a:t>
            </a:r>
            <a:endParaRPr lang="en-US" sz="3900" dirty="0"/>
          </a:p>
        </p:txBody>
      </p:sp>
      <p:pic>
        <p:nvPicPr>
          <p:cNvPr id="28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29032" y="6958584"/>
            <a:ext cx="283464" cy="301752"/>
          </a:xfrm>
          <a:prstGeom prst="rect">
            <a:avLst/>
          </a:prstGeom>
        </p:spPr>
      </p:pic>
      <p:sp>
        <p:nvSpPr>
          <p:cNvPr id="29" name="Text 11"/>
          <p:cNvSpPr/>
          <p:nvPr/>
        </p:nvSpPr>
        <p:spPr>
          <a:xfrm rot="21600000">
            <a:off x="13523976" y="4764024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ViT将图像分割为16×16补丁序列，在ImageNet上达到87.1%准确率，超越CNN基准3.2%。</a:t>
            </a:r>
            <a:endParaRPr lang="en-US" sz="2600" dirty="0"/>
          </a:p>
        </p:txBody>
      </p:sp>
      <p:sp>
        <p:nvSpPr>
          <p:cNvPr id="30" name="Text 12"/>
          <p:cNvSpPr/>
          <p:nvPr/>
        </p:nvSpPr>
        <p:spPr>
          <a:xfrm rot="21600000">
            <a:off x="13523976" y="38953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视觉变体</a:t>
            </a:r>
            <a:endParaRPr lang="en-US" sz="3900" dirty="0"/>
          </a:p>
        </p:txBody>
      </p:sp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29032" y="4014216"/>
            <a:ext cx="283464" cy="301752"/>
          </a:xfrm>
          <a:prstGeom prst="rect">
            <a:avLst/>
          </a:prstGeom>
        </p:spPr>
      </p:pic>
      <p:sp>
        <p:nvSpPr>
          <p:cNvPr id="32" name="Text 13"/>
          <p:cNvSpPr/>
          <p:nvPr/>
        </p:nvSpPr>
        <p:spPr>
          <a:xfrm rot="21600000">
            <a:off x="13523976" y="10652760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CLIP联合训练图像和文本编码器，在零样本分类任务上达到76.2%准确率。</a:t>
            </a:r>
            <a:endParaRPr lang="en-US" sz="2600" dirty="0"/>
          </a:p>
        </p:txBody>
      </p:sp>
      <p:sp>
        <p:nvSpPr>
          <p:cNvPr id="33" name="Text 14"/>
          <p:cNvSpPr/>
          <p:nvPr/>
        </p:nvSpPr>
        <p:spPr>
          <a:xfrm rot="21600000">
            <a:off x="13523976" y="979322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多模态变体</a:t>
            </a:r>
            <a:endParaRPr lang="en-US" sz="3900" dirty="0"/>
          </a:p>
        </p:txBody>
      </p:sp>
      <p:pic>
        <p:nvPicPr>
          <p:cNvPr id="34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29032" y="9902952"/>
            <a:ext cx="283464" cy="30175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3FE9A1CA-C08D-C334-0986-83FB028E502B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Transformer架构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38392" y="1108252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09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E4F9BF-8876-86AC-73B9-B539343B8DD6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5013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整体架构概览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5407640" y="91348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前馈网络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 rot="21600000">
            <a:off x="14767560" y="973836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全连接层非线性变换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 rot="21600000">
            <a:off x="10058400" y="11283696"/>
            <a:ext cx="4352544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Transformer工作流程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 rot="21600000">
            <a:off x="11237976" y="91348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解码阶段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 rot="21600000">
            <a:off x="10607040" y="973836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掩码注意力+交叉注意力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 rot="21600000">
            <a:off x="7095744" y="914400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编码阶段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 rot="21600000">
            <a:off x="6464808" y="9747504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多头自注意力计算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 rot="21600000">
            <a:off x="2962656" y="914400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输入处理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 rot="21600000">
            <a:off x="2313432" y="9747504"/>
            <a:ext cx="313639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词嵌入+位置编码</a:t>
            </a:r>
            <a:endParaRPr lang="en-US" sz="18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37944" y="7516368"/>
            <a:ext cx="4078224" cy="1042416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52744" y="7516368"/>
            <a:ext cx="4105656" cy="1042416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094976" y="7516368"/>
            <a:ext cx="4114800" cy="104241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 rot="21600000">
            <a:off x="2962656" y="7882128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特征融合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 rot="21600000">
            <a:off x="7114032" y="7882128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特征提取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 rot="21600000">
            <a:off x="11265408" y="7882128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序列生成</a:t>
            </a:r>
            <a:endParaRPr lang="en-US" sz="22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29768" y="9198864"/>
            <a:ext cx="2843784" cy="100584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544568" y="9198864"/>
            <a:ext cx="2843784" cy="100584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8686800" y="9198864"/>
            <a:ext cx="2843784" cy="100584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264640" y="7516368"/>
            <a:ext cx="4105656" cy="1042416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 rot="21600000">
            <a:off x="15389352" y="7882128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特征增强</a:t>
            </a:r>
            <a:endParaRPr lang="en-US" sz="2200" dirty="0"/>
          </a:p>
        </p:txBody>
      </p:sp>
      <p:pic>
        <p:nvPicPr>
          <p:cNvPr id="27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2865608" y="9198864"/>
            <a:ext cx="2843784" cy="100584"/>
          </a:xfrm>
          <a:prstGeom prst="rect">
            <a:avLst/>
          </a:prstGeom>
        </p:spPr>
      </p:pic>
      <p:pic>
        <p:nvPicPr>
          <p:cNvPr id="28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837944" y="6885432"/>
            <a:ext cx="20628864" cy="950976"/>
          </a:xfrm>
          <a:prstGeom prst="rect">
            <a:avLst/>
          </a:prstGeom>
        </p:spPr>
      </p:pic>
      <p:sp>
        <p:nvSpPr>
          <p:cNvPr id="29" name="Text 15"/>
          <p:cNvSpPr/>
          <p:nvPr/>
        </p:nvSpPr>
        <p:spPr>
          <a:xfrm rot="21600000">
            <a:off x="19531584" y="91348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输出预测</a:t>
            </a:r>
            <a:endParaRPr lang="en-US" sz="2200" dirty="0"/>
          </a:p>
        </p:txBody>
      </p:sp>
      <p:sp>
        <p:nvSpPr>
          <p:cNvPr id="30" name="Text 16"/>
          <p:cNvSpPr/>
          <p:nvPr/>
        </p:nvSpPr>
        <p:spPr>
          <a:xfrm rot="21600000">
            <a:off x="18909792" y="973836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线性层+softmax</a:t>
            </a:r>
            <a:endParaRPr lang="en-US" sz="1800" dirty="0"/>
          </a:p>
        </p:txBody>
      </p:sp>
      <p:pic>
        <p:nvPicPr>
          <p:cNvPr id="31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406872" y="7516368"/>
            <a:ext cx="4105656" cy="1042416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 rot="21600000">
            <a:off x="19531584" y="7882128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概率分布</a:t>
            </a:r>
            <a:endParaRPr lang="en-US" sz="2200" dirty="0"/>
          </a:p>
        </p:txBody>
      </p:sp>
      <p:pic>
        <p:nvPicPr>
          <p:cNvPr id="33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7007840" y="9198864"/>
            <a:ext cx="2843784" cy="100584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 rot="21600000">
            <a:off x="1234440" y="4306824"/>
            <a:ext cx="67025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由6个相同层组成，每层包含多头自注意力子层和前馈网络子层，通过残差连接保持梯度流动。</a:t>
            </a:r>
            <a:endParaRPr lang="en-US" sz="2600" dirty="0"/>
          </a:p>
        </p:txBody>
      </p:sp>
      <p:sp>
        <p:nvSpPr>
          <p:cNvPr id="35" name="Text 19"/>
          <p:cNvSpPr/>
          <p:nvPr/>
        </p:nvSpPr>
        <p:spPr>
          <a:xfrm rot="21600000">
            <a:off x="1234440" y="343814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编码器堆栈</a:t>
            </a:r>
            <a:endParaRPr lang="en-US" sz="3900" dirty="0"/>
          </a:p>
        </p:txBody>
      </p:sp>
      <p:sp>
        <p:nvSpPr>
          <p:cNvPr id="36" name="Text 20"/>
          <p:cNvSpPr/>
          <p:nvPr/>
        </p:nvSpPr>
        <p:spPr>
          <a:xfrm rot="21600000">
            <a:off x="16459200" y="4251960"/>
            <a:ext cx="66934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所有位置token同时处理，相比RNN提速8-12倍，512序列长度下GPU利用率达92%。</a:t>
            </a:r>
            <a:endParaRPr lang="en-US" sz="2600" dirty="0"/>
          </a:p>
        </p:txBody>
      </p:sp>
      <p:sp>
        <p:nvSpPr>
          <p:cNvPr id="37" name="Text 21"/>
          <p:cNvSpPr/>
          <p:nvPr/>
        </p:nvSpPr>
        <p:spPr>
          <a:xfrm rot="21600000">
            <a:off x="16459200" y="34381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并行处理</a:t>
            </a:r>
            <a:endParaRPr lang="en-US" sz="3900" dirty="0"/>
          </a:p>
        </p:txBody>
      </p:sp>
      <p:sp>
        <p:nvSpPr>
          <p:cNvPr id="38" name="Text 22"/>
          <p:cNvSpPr/>
          <p:nvPr/>
        </p:nvSpPr>
        <p:spPr>
          <a:xfrm rot="21600000">
            <a:off x="8851392" y="4306824"/>
            <a:ext cx="66934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采用掩码自注意力防止信息泄露，配合交叉注意力连接编码器输出，实现序列到序列转换。</a:t>
            </a:r>
            <a:endParaRPr lang="en-US" sz="2600" dirty="0"/>
          </a:p>
        </p:txBody>
      </p:sp>
      <p:sp>
        <p:nvSpPr>
          <p:cNvPr id="39" name="Text 23"/>
          <p:cNvSpPr/>
          <p:nvPr/>
        </p:nvSpPr>
        <p:spPr>
          <a:xfrm rot="21600000">
            <a:off x="8851392" y="343814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解码器设计</a:t>
            </a:r>
            <a:endParaRPr lang="en-US" sz="39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E3AA8F4-EEBA-086D-6555-1FDD6F586D98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9857232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Hugging Face生态系统</a:t>
            </a:r>
            <a:endParaRPr lang="en-US" sz="6000" dirty="0"/>
          </a:p>
        </p:txBody>
      </p:sp>
      <p:sp>
        <p:nvSpPr>
          <p:cNvPr id="8" name="Text 2"/>
          <p:cNvSpPr/>
          <p:nvPr/>
        </p:nvSpPr>
        <p:spPr>
          <a:xfrm rot="21600000">
            <a:off x="12417552" y="9107424"/>
            <a:ext cx="480974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Trainer API支持混合精度训练，在V100上使BERT微调时间从3小时缩短至45分钟。</a:t>
            </a:r>
            <a:endParaRPr lang="en-US" sz="2600" dirty="0"/>
          </a:p>
        </p:txBody>
      </p:sp>
      <p:sp>
        <p:nvSpPr>
          <p:cNvPr id="9" name="Text 3"/>
          <p:cNvSpPr/>
          <p:nvPr/>
        </p:nvSpPr>
        <p:spPr>
          <a:xfrm rot="21600000">
            <a:off x="12417552" y="82387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训练工具</a:t>
            </a:r>
            <a:endParaRPr lang="en-US" sz="3900" dirty="0"/>
          </a:p>
        </p:txBody>
      </p:sp>
      <p:sp>
        <p:nvSpPr>
          <p:cNvPr id="10" name="Text 4"/>
          <p:cNvSpPr/>
          <p:nvPr/>
        </p:nvSpPr>
        <p:spPr>
          <a:xfrm rot="21600000">
            <a:off x="18214848" y="9107424"/>
            <a:ext cx="480974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提供ONNX转换和量化工具，使模型推理速度提升4倍，内存占用减少60%。</a:t>
            </a:r>
            <a:endParaRPr lang="en-US" sz="2600" dirty="0"/>
          </a:p>
        </p:txBody>
      </p:sp>
      <p:sp>
        <p:nvSpPr>
          <p:cNvPr id="11" name="Text 5"/>
          <p:cNvSpPr/>
          <p:nvPr/>
        </p:nvSpPr>
        <p:spPr>
          <a:xfrm rot="21600000">
            <a:off x="18214848" y="82387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部署方案</a:t>
            </a:r>
            <a:endParaRPr lang="en-US" sz="3900" dirty="0"/>
          </a:p>
        </p:txBody>
      </p:sp>
      <p:sp>
        <p:nvSpPr>
          <p:cNvPr id="12" name="Text 6"/>
          <p:cNvSpPr/>
          <p:nvPr/>
        </p:nvSpPr>
        <p:spPr>
          <a:xfrm rot="21600000">
            <a:off x="12417552" y="4736592"/>
            <a:ext cx="48737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提供1000+预训练模型权重，涵盖BERT、GPT等主流架构，支持中英等176种语言。</a:t>
            </a:r>
            <a:endParaRPr lang="en-US" sz="2600" dirty="0"/>
          </a:p>
        </p:txBody>
      </p:sp>
      <p:sp>
        <p:nvSpPr>
          <p:cNvPr id="13" name="Text 7"/>
          <p:cNvSpPr/>
          <p:nvPr/>
        </p:nvSpPr>
        <p:spPr>
          <a:xfrm rot="21600000">
            <a:off x="12417552" y="3867912"/>
            <a:ext cx="2734056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模型库</a:t>
            </a:r>
            <a:endParaRPr lang="en-US" sz="3900" dirty="0"/>
          </a:p>
        </p:txBody>
      </p:sp>
      <p:sp>
        <p:nvSpPr>
          <p:cNvPr id="14" name="Text 8"/>
          <p:cNvSpPr/>
          <p:nvPr/>
        </p:nvSpPr>
        <p:spPr>
          <a:xfrm rot="21600000">
            <a:off x="18214848" y="4736592"/>
            <a:ext cx="48737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集成500+公开数据集，配备高效缓存机制，加载速度比原生PyTorch快3-5倍。</a:t>
            </a:r>
            <a:endParaRPr lang="en-US" sz="2600" dirty="0"/>
          </a:p>
        </p:txBody>
      </p:sp>
      <p:sp>
        <p:nvSpPr>
          <p:cNvPr id="15" name="Text 9"/>
          <p:cNvSpPr/>
          <p:nvPr/>
        </p:nvSpPr>
        <p:spPr>
          <a:xfrm rot="21600000">
            <a:off x="18214848" y="3867912"/>
            <a:ext cx="2734056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数据集</a:t>
            </a:r>
            <a:endParaRPr lang="en-US" sz="39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60FC633-99A0-7CB4-8234-98116B7FB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583" y="3980622"/>
            <a:ext cx="9800000" cy="660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1DF325E-49FF-D568-FB5C-E1D25AE80A5A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发展历程与地位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202400" y="11082528"/>
            <a:ext cx="2350008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01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023DD6-302C-BF3A-54C9-F4ADA4BEFFB8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关键技术实现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202400" y="11082528"/>
            <a:ext cx="2350008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10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20E8958-D7D7-34CE-EC82-58389CEF9DBE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5013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位置编码原理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578840" y="3712464"/>
            <a:ext cx="8357616" cy="3547872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6258032" y="3419856"/>
            <a:ext cx="2999232" cy="59436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 rot="21600000">
            <a:off x="16596360" y="3511296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正弦编码</a:t>
            </a:r>
            <a:endParaRPr lang="en-US" sz="28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578840" y="7379208"/>
            <a:ext cx="8357616" cy="3547872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6258032" y="10634472"/>
            <a:ext cx="2999232" cy="594360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16596360" y="10725912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学习编码</a:t>
            </a:r>
            <a:endParaRPr lang="en-US" sz="2800" dirty="0"/>
          </a:p>
        </p:txBody>
      </p:sp>
      <p:sp>
        <p:nvSpPr>
          <p:cNvPr id="13" name="Text 4"/>
          <p:cNvSpPr/>
          <p:nvPr/>
        </p:nvSpPr>
        <p:spPr>
          <a:xfrm rot="21600000">
            <a:off x="15910560" y="11686032"/>
            <a:ext cx="3666744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位置编码对比</a:t>
            </a:r>
            <a:endParaRPr lang="en-US" sz="3400" dirty="0"/>
          </a:p>
        </p:txBody>
      </p:sp>
      <p:sp>
        <p:nvSpPr>
          <p:cNvPr id="14" name="Text 5"/>
          <p:cNvSpPr/>
          <p:nvPr/>
        </p:nvSpPr>
        <p:spPr>
          <a:xfrm rot="21600000">
            <a:off x="15124176" y="4864608"/>
            <a:ext cx="26700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确定性函数</a:t>
            </a:r>
            <a:endParaRPr lang="en-US" sz="28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456664" y="4873752"/>
            <a:ext cx="384048" cy="384048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 rot="21600000">
            <a:off x="15124176" y="5797296"/>
            <a:ext cx="26700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外推能力强</a:t>
            </a:r>
            <a:endParaRPr lang="en-US" sz="28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4493240" y="5815584"/>
            <a:ext cx="320040" cy="356616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 rot="21600000">
            <a:off x="18772632" y="4864608"/>
            <a:ext cx="26700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无额外参数</a:t>
            </a:r>
            <a:endParaRPr lang="en-US" sz="28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8187416" y="4892040"/>
            <a:ext cx="283464" cy="356616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 rot="21600000">
            <a:off x="18772632" y="5797296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固定模式</a:t>
            </a:r>
            <a:endParaRPr lang="en-US" sz="2800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8159984" y="5815584"/>
            <a:ext cx="329184" cy="356616"/>
          </a:xfrm>
          <a:prstGeom prst="rect">
            <a:avLst/>
          </a:prstGeom>
        </p:spPr>
      </p:pic>
      <p:pic>
        <p:nvPicPr>
          <p:cNvPr id="22" name="Image 1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4438376" y="8430768"/>
            <a:ext cx="402336" cy="402336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 rot="21600000">
            <a:off x="15124176" y="8439912"/>
            <a:ext cx="26700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8B8B8B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可训练参数</a:t>
            </a:r>
            <a:endParaRPr lang="en-US" sz="2800" dirty="0"/>
          </a:p>
        </p:txBody>
      </p:sp>
      <p:sp>
        <p:nvSpPr>
          <p:cNvPr id="24" name="Text 10"/>
          <p:cNvSpPr/>
          <p:nvPr/>
        </p:nvSpPr>
        <p:spPr>
          <a:xfrm rot="21600000">
            <a:off x="15124176" y="9390888"/>
            <a:ext cx="26700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8B8B8B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需重新训练</a:t>
            </a:r>
            <a:endParaRPr lang="en-US" sz="2800" dirty="0"/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4465808" y="9409176"/>
            <a:ext cx="356616" cy="356616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 rot="21600000">
            <a:off x="18809208" y="8439912"/>
            <a:ext cx="26700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8B8B8B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增加参数量</a:t>
            </a:r>
            <a:endParaRPr lang="en-US" sz="2800" dirty="0"/>
          </a:p>
        </p:txBody>
      </p:sp>
      <p:sp>
        <p:nvSpPr>
          <p:cNvPr id="27" name="Text 12"/>
          <p:cNvSpPr/>
          <p:nvPr/>
        </p:nvSpPr>
        <p:spPr>
          <a:xfrm rot="21600000">
            <a:off x="18809208" y="9390888"/>
            <a:ext cx="26700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8B8B8B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自适应学习</a:t>
            </a:r>
            <a:endParaRPr lang="en-US" sz="2800" dirty="0"/>
          </a:p>
        </p:txBody>
      </p:sp>
      <p:pic>
        <p:nvPicPr>
          <p:cNvPr id="28" name="Image 1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18178272" y="9381744"/>
            <a:ext cx="393192" cy="420624"/>
          </a:xfrm>
          <a:prstGeom prst="rect">
            <a:avLst/>
          </a:prstGeom>
        </p:spPr>
      </p:pic>
      <p:pic>
        <p:nvPicPr>
          <p:cNvPr id="29" name="Image 1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8178272" y="8430768"/>
            <a:ext cx="384048" cy="402336"/>
          </a:xfrm>
          <a:prstGeom prst="rect">
            <a:avLst/>
          </a:prstGeom>
        </p:spPr>
      </p:pic>
      <p:sp>
        <p:nvSpPr>
          <p:cNvPr id="30" name="Text 13"/>
          <p:cNvSpPr/>
          <p:nvPr/>
        </p:nvSpPr>
        <p:spPr>
          <a:xfrm rot="21600000">
            <a:off x="2359152" y="770839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位置编码支持外推，在训练时最大长度512的情况下，测试时能处理1024词序列且性能仅下降2.1%。</a:t>
            </a:r>
            <a:endParaRPr lang="en-US" sz="2600" dirty="0"/>
          </a:p>
        </p:txBody>
      </p:sp>
      <p:sp>
        <p:nvSpPr>
          <p:cNvPr id="31" name="Text 14"/>
          <p:cNvSpPr/>
          <p:nvPr/>
        </p:nvSpPr>
        <p:spPr>
          <a:xfrm rot="21600000">
            <a:off x="2359152" y="68214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可扩展性</a:t>
            </a:r>
            <a:endParaRPr lang="en-US" sz="3900" dirty="0"/>
          </a:p>
        </p:txBody>
      </p:sp>
      <p:pic>
        <p:nvPicPr>
          <p:cNvPr id="32" name="Image 1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444752" y="6803136"/>
            <a:ext cx="576072" cy="576072"/>
          </a:xfrm>
          <a:prstGeom prst="rect">
            <a:avLst/>
          </a:prstGeom>
        </p:spPr>
      </p:pic>
      <p:sp>
        <p:nvSpPr>
          <p:cNvPr id="33" name="Text 15"/>
          <p:cNvSpPr/>
          <p:nvPr/>
        </p:nvSpPr>
        <p:spPr>
          <a:xfrm rot="21600000">
            <a:off x="2350008" y="1063447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结合可学习的位置嵌入，在低资源语言翻译任务中BLEU值提升1.8，优于纯正弦编码方案。</a:t>
            </a:r>
            <a:endParaRPr lang="en-US" sz="2600" dirty="0"/>
          </a:p>
        </p:txBody>
      </p:sp>
      <p:sp>
        <p:nvSpPr>
          <p:cNvPr id="34" name="Text 16"/>
          <p:cNvSpPr/>
          <p:nvPr/>
        </p:nvSpPr>
        <p:spPr>
          <a:xfrm rot="21600000">
            <a:off x="2350008" y="9793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混合编码</a:t>
            </a:r>
            <a:endParaRPr lang="en-US" sz="3900" dirty="0"/>
          </a:p>
        </p:txBody>
      </p:sp>
      <p:pic>
        <p:nvPicPr>
          <p:cNvPr id="35" name="Image 1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536192" y="9884664"/>
            <a:ext cx="365760" cy="466344"/>
          </a:xfrm>
          <a:prstGeom prst="rect">
            <a:avLst/>
          </a:prstGeom>
        </p:spPr>
      </p:pic>
      <p:sp>
        <p:nvSpPr>
          <p:cNvPr id="36" name="Text 17"/>
          <p:cNvSpPr/>
          <p:nvPr/>
        </p:nvSpPr>
        <p:spPr>
          <a:xfrm rot="21600000">
            <a:off x="2359152" y="4727448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采用不同频率的正弦函数组合，使模型能区分512词序列中任意两位置的相对距离，误差率《0.3%。</a:t>
            </a:r>
            <a:endParaRPr lang="en-US" sz="2600" dirty="0"/>
          </a:p>
        </p:txBody>
      </p:sp>
      <p:sp>
        <p:nvSpPr>
          <p:cNvPr id="37" name="Text 18"/>
          <p:cNvSpPr/>
          <p:nvPr/>
        </p:nvSpPr>
        <p:spPr>
          <a:xfrm rot="21600000">
            <a:off x="2359152" y="385876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正弦编码</a:t>
            </a:r>
            <a:endParaRPr lang="en-US" sz="3900" dirty="0"/>
          </a:p>
        </p:txBody>
      </p:sp>
      <p:pic>
        <p:nvPicPr>
          <p:cNvPr id="38" name="Image 17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1536192" y="3941064"/>
            <a:ext cx="393192" cy="49377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F48E47A4-A6C1-E8BD-EDD0-0F3D81DB8FA6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7269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多头注意力机制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121640" y="7717536"/>
            <a:ext cx="9144000" cy="10058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780776" y="5413248"/>
            <a:ext cx="2807208" cy="100584"/>
          </a:xfrm>
          <a:prstGeom prst="rect">
            <a:avLst/>
          </a:prstGeom>
        </p:spPr>
      </p:pic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121408" y="7699248"/>
            <a:ext cx="9144000" cy="100584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 rot="21600000">
            <a:off x="2542032" y="493776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将512维向量分割为8个64维子空间，使模型同时关注不同特征，在NER任务中F1提升3.2%。</a:t>
            </a:r>
            <a:endParaRPr lang="en-US" sz="2600" dirty="0"/>
          </a:p>
        </p:txBody>
      </p:sp>
      <p:sp>
        <p:nvSpPr>
          <p:cNvPr id="17" name="Text 3"/>
          <p:cNvSpPr/>
          <p:nvPr/>
        </p:nvSpPr>
        <p:spPr>
          <a:xfrm rot="21600000">
            <a:off x="5833872" y="407822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子空间分解</a:t>
            </a:r>
            <a:endParaRPr lang="en-US" sz="3900" dirty="0"/>
          </a:p>
        </p:txBody>
      </p:sp>
      <p:sp>
        <p:nvSpPr>
          <p:cNvPr id="18" name="Text 4"/>
          <p:cNvSpPr/>
          <p:nvPr/>
        </p:nvSpPr>
        <p:spPr>
          <a:xfrm rot="21600000">
            <a:off x="14849856" y="960120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可视化显示不同头自动学习到关注词性、句法或语义等不同特征，形成互补效应。</a:t>
            </a:r>
            <a:endParaRPr lang="en-US" sz="2600" dirty="0"/>
          </a:p>
        </p:txBody>
      </p:sp>
      <p:sp>
        <p:nvSpPr>
          <p:cNvPr id="19" name="Text 5"/>
          <p:cNvSpPr/>
          <p:nvPr/>
        </p:nvSpPr>
        <p:spPr>
          <a:xfrm rot="21600000">
            <a:off x="14849856" y="878738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头部分析</a:t>
            </a:r>
            <a:endParaRPr lang="en-US" sz="3900" dirty="0"/>
          </a:p>
        </p:txBody>
      </p:sp>
      <p:sp>
        <p:nvSpPr>
          <p:cNvPr id="20" name="Text 6"/>
          <p:cNvSpPr/>
          <p:nvPr/>
        </p:nvSpPr>
        <p:spPr>
          <a:xfrm rot="21600000">
            <a:off x="2542032" y="960120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实验表明8头设计在大多数任务中达到最佳平衡，头数超过12会导致单个头容量不足。</a:t>
            </a:r>
            <a:endParaRPr lang="en-US" sz="2600" dirty="0"/>
          </a:p>
        </p:txBody>
      </p:sp>
      <p:sp>
        <p:nvSpPr>
          <p:cNvPr id="21" name="Text 7"/>
          <p:cNvSpPr/>
          <p:nvPr/>
        </p:nvSpPr>
        <p:spPr>
          <a:xfrm rot="21600000">
            <a:off x="6327648" y="878738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头数选择</a:t>
            </a:r>
            <a:endParaRPr lang="en-US" sz="3900" dirty="0"/>
          </a:p>
        </p:txBody>
      </p:sp>
      <p:sp>
        <p:nvSpPr>
          <p:cNvPr id="22" name="Text 8"/>
          <p:cNvSpPr/>
          <p:nvPr/>
        </p:nvSpPr>
        <p:spPr>
          <a:xfrm rot="21600000">
            <a:off x="14849856" y="493776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多头共享投影矩阵，相比单头大维度设计，参数量减少40%而性能仅下降0.5%。</a:t>
            </a:r>
            <a:endParaRPr lang="en-US" sz="2600" dirty="0"/>
          </a:p>
        </p:txBody>
      </p:sp>
      <p:sp>
        <p:nvSpPr>
          <p:cNvPr id="23" name="Text 9"/>
          <p:cNvSpPr/>
          <p:nvPr/>
        </p:nvSpPr>
        <p:spPr>
          <a:xfrm rot="21600000">
            <a:off x="14849856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参数效率</a:t>
            </a:r>
            <a:endParaRPr lang="en-US" sz="39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950B0EE-8B9E-F303-D137-EDF772426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6577" y="6057709"/>
            <a:ext cx="5436814" cy="299207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6C7739F-C04D-BF4E-C416-2AC3F4DD52C5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8750808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NLP技术演进时间线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08176" y="8330184"/>
            <a:ext cx="21588984" cy="1801368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19656" y="9336024"/>
            <a:ext cx="585216" cy="117957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691640" y="9089136"/>
            <a:ext cx="320040" cy="320040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773936" y="9180576"/>
            <a:ext cx="137160" cy="13716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852160" y="7342632"/>
            <a:ext cx="594360" cy="1828800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112264" y="10222992"/>
            <a:ext cx="2843784" cy="630936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 rot="21600000">
            <a:off x="2020824" y="11055096"/>
            <a:ext cx="3090672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实现10倍训练加速</a:t>
            </a:r>
            <a:endParaRPr lang="en-US" sz="1600" dirty="0"/>
          </a:p>
        </p:txBody>
      </p:sp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157984" y="10277856"/>
            <a:ext cx="530352" cy="530352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 rot="21600000">
            <a:off x="2670048" y="10387584"/>
            <a:ext cx="1920240" cy="3200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Word2Vec</a:t>
            </a:r>
            <a:endParaRPr lang="en-US" sz="2100" dirty="0"/>
          </a:p>
        </p:txBody>
      </p:sp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6272784" y="7013448"/>
            <a:ext cx="2843784" cy="630936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 rot="21600000">
            <a:off x="6181344" y="7836408"/>
            <a:ext cx="3090672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端到端翻译模型</a:t>
            </a:r>
            <a:endParaRPr lang="en-US" sz="1600" dirty="0"/>
          </a:p>
        </p:txBody>
      </p:sp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327648" y="7059168"/>
            <a:ext cx="530352" cy="530352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 rot="21600000">
            <a:off x="6867144" y="7159752"/>
            <a:ext cx="1856232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Seq2Seq</a:t>
            </a:r>
            <a:endParaRPr lang="en-US" sz="2200" dirty="0"/>
          </a:p>
        </p:txBody>
      </p:sp>
      <p:pic>
        <p:nvPicPr>
          <p:cNvPr id="2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5715000" y="9089136"/>
            <a:ext cx="320040" cy="320040"/>
          </a:xfrm>
          <a:prstGeom prst="rect">
            <a:avLst/>
          </a:prstGeom>
        </p:spPr>
      </p:pic>
      <p:pic>
        <p:nvPicPr>
          <p:cNvPr id="21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806440" y="9180576"/>
            <a:ext cx="137160" cy="137160"/>
          </a:xfrm>
          <a:prstGeom prst="rect">
            <a:avLst/>
          </a:prstGeom>
        </p:spPr>
      </p:pic>
      <p:sp>
        <p:nvSpPr>
          <p:cNvPr id="22" name="Text 6"/>
          <p:cNvSpPr/>
          <p:nvPr/>
        </p:nvSpPr>
        <p:spPr>
          <a:xfrm rot="21600000">
            <a:off x="1371600" y="8714232"/>
            <a:ext cx="95097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2013</a:t>
            </a:r>
            <a:endParaRPr lang="en-US" sz="1600" dirty="0"/>
          </a:p>
        </p:txBody>
      </p:sp>
      <p:sp>
        <p:nvSpPr>
          <p:cNvPr id="23" name="Text 7"/>
          <p:cNvSpPr/>
          <p:nvPr/>
        </p:nvSpPr>
        <p:spPr>
          <a:xfrm rot="21600000">
            <a:off x="5394960" y="9528048"/>
            <a:ext cx="95097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2014</a:t>
            </a:r>
            <a:endParaRPr lang="en-US" sz="1600" dirty="0"/>
          </a:p>
        </p:txBody>
      </p:sp>
      <p:pic>
        <p:nvPicPr>
          <p:cNvPr id="24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884664" y="9308592"/>
            <a:ext cx="585216" cy="1179576"/>
          </a:xfrm>
          <a:prstGeom prst="rect">
            <a:avLst/>
          </a:prstGeom>
        </p:spPr>
      </p:pic>
      <p:pic>
        <p:nvPicPr>
          <p:cNvPr id="25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738360" y="9089136"/>
            <a:ext cx="320040" cy="320040"/>
          </a:xfrm>
          <a:prstGeom prst="rect">
            <a:avLst/>
          </a:prstGeom>
        </p:spPr>
      </p:pic>
      <p:pic>
        <p:nvPicPr>
          <p:cNvPr id="26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829800" y="9180576"/>
            <a:ext cx="137160" cy="137160"/>
          </a:xfrm>
          <a:prstGeom prst="rect">
            <a:avLst/>
          </a:prstGeom>
        </p:spPr>
      </p:pic>
      <p:pic>
        <p:nvPicPr>
          <p:cNvPr id="27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0177272" y="10195560"/>
            <a:ext cx="2843784" cy="630936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 rot="21600000">
            <a:off x="10085832" y="11027664"/>
            <a:ext cx="3090672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解决梯度消失问题</a:t>
            </a:r>
            <a:endParaRPr lang="en-US" sz="1600" dirty="0"/>
          </a:p>
        </p:txBody>
      </p:sp>
      <p:pic>
        <p:nvPicPr>
          <p:cNvPr id="29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0222992" y="10250424"/>
            <a:ext cx="530352" cy="530352"/>
          </a:xfrm>
          <a:prstGeom prst="rect">
            <a:avLst/>
          </a:prstGeom>
        </p:spPr>
      </p:pic>
      <p:sp>
        <p:nvSpPr>
          <p:cNvPr id="30" name="Text 9"/>
          <p:cNvSpPr/>
          <p:nvPr/>
        </p:nvSpPr>
        <p:spPr>
          <a:xfrm rot="21600000">
            <a:off x="10753344" y="10360152"/>
            <a:ext cx="1837944" cy="3200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Attention</a:t>
            </a:r>
            <a:endParaRPr lang="en-US" sz="2100" dirty="0"/>
          </a:p>
        </p:txBody>
      </p:sp>
      <p:sp>
        <p:nvSpPr>
          <p:cNvPr id="31" name="Text 10"/>
          <p:cNvSpPr/>
          <p:nvPr/>
        </p:nvSpPr>
        <p:spPr>
          <a:xfrm rot="21600000">
            <a:off x="13450824" y="9528048"/>
            <a:ext cx="95097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2017</a:t>
            </a:r>
            <a:endParaRPr lang="en-US" sz="1600" dirty="0"/>
          </a:p>
        </p:txBody>
      </p:sp>
      <p:pic>
        <p:nvPicPr>
          <p:cNvPr id="32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931384" y="9308592"/>
            <a:ext cx="585216" cy="1179576"/>
          </a:xfrm>
          <a:prstGeom prst="rect">
            <a:avLst/>
          </a:prstGeom>
        </p:spPr>
      </p:pic>
      <p:pic>
        <p:nvPicPr>
          <p:cNvPr id="33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7794224" y="9070848"/>
            <a:ext cx="320040" cy="320040"/>
          </a:xfrm>
          <a:prstGeom prst="rect">
            <a:avLst/>
          </a:prstGeom>
        </p:spPr>
      </p:pic>
      <p:pic>
        <p:nvPicPr>
          <p:cNvPr id="34" name="Image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7885664" y="9153144"/>
            <a:ext cx="137160" cy="137160"/>
          </a:xfrm>
          <a:prstGeom prst="rect">
            <a:avLst/>
          </a:prstGeom>
        </p:spPr>
      </p:pic>
      <p:pic>
        <p:nvPicPr>
          <p:cNvPr id="35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8223992" y="10195560"/>
            <a:ext cx="2843784" cy="630936"/>
          </a:xfrm>
          <a:prstGeom prst="rect">
            <a:avLst/>
          </a:prstGeom>
        </p:spPr>
      </p:pic>
      <p:sp>
        <p:nvSpPr>
          <p:cNvPr id="36" name="Text 11"/>
          <p:cNvSpPr/>
          <p:nvPr/>
        </p:nvSpPr>
        <p:spPr>
          <a:xfrm rot="21600000">
            <a:off x="18132552" y="11027664"/>
            <a:ext cx="3090672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刷新11项NLP记录</a:t>
            </a:r>
            <a:endParaRPr lang="en-US" sz="1600" dirty="0"/>
          </a:p>
        </p:txBody>
      </p:sp>
      <p:pic>
        <p:nvPicPr>
          <p:cNvPr id="37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8278856" y="10250424"/>
            <a:ext cx="530352" cy="530352"/>
          </a:xfrm>
          <a:prstGeom prst="rect">
            <a:avLst/>
          </a:prstGeom>
        </p:spPr>
      </p:pic>
      <p:sp>
        <p:nvSpPr>
          <p:cNvPr id="38" name="Text 12"/>
          <p:cNvSpPr/>
          <p:nvPr/>
        </p:nvSpPr>
        <p:spPr>
          <a:xfrm rot="21600000">
            <a:off x="19092672" y="10360152"/>
            <a:ext cx="1335024" cy="3200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BERT</a:t>
            </a:r>
            <a:endParaRPr lang="en-US" sz="2100" dirty="0"/>
          </a:p>
        </p:txBody>
      </p:sp>
      <p:sp>
        <p:nvSpPr>
          <p:cNvPr id="39" name="Text 13"/>
          <p:cNvSpPr/>
          <p:nvPr/>
        </p:nvSpPr>
        <p:spPr>
          <a:xfrm rot="21600000">
            <a:off x="9427464" y="8714232"/>
            <a:ext cx="95097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2015</a:t>
            </a:r>
            <a:endParaRPr lang="en-US" sz="1600" dirty="0"/>
          </a:p>
        </p:txBody>
      </p:sp>
      <p:sp>
        <p:nvSpPr>
          <p:cNvPr id="40" name="Text 14"/>
          <p:cNvSpPr/>
          <p:nvPr/>
        </p:nvSpPr>
        <p:spPr>
          <a:xfrm rot="21600000">
            <a:off x="17492472" y="8695944"/>
            <a:ext cx="95097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2018</a:t>
            </a:r>
            <a:endParaRPr lang="en-US" sz="1600" dirty="0"/>
          </a:p>
        </p:txBody>
      </p:sp>
      <p:pic>
        <p:nvPicPr>
          <p:cNvPr id="41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3889736" y="7342632"/>
            <a:ext cx="594360" cy="1828800"/>
          </a:xfrm>
          <a:prstGeom prst="rect">
            <a:avLst/>
          </a:prstGeom>
        </p:spPr>
      </p:pic>
      <p:pic>
        <p:nvPicPr>
          <p:cNvPr id="42" name="Image 2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4310360" y="7013448"/>
            <a:ext cx="2843784" cy="630936"/>
          </a:xfrm>
          <a:prstGeom prst="rect">
            <a:avLst/>
          </a:prstGeom>
        </p:spPr>
      </p:pic>
      <p:sp>
        <p:nvSpPr>
          <p:cNvPr id="43" name="Text 15"/>
          <p:cNvSpPr/>
          <p:nvPr/>
        </p:nvSpPr>
        <p:spPr>
          <a:xfrm rot="21600000">
            <a:off x="14228064" y="7836408"/>
            <a:ext cx="3044952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完全基于注意力</a:t>
            </a:r>
            <a:endParaRPr lang="en-US" sz="1600" dirty="0"/>
          </a:p>
        </p:txBody>
      </p:sp>
      <p:pic>
        <p:nvPicPr>
          <p:cNvPr id="44" name="Image 2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4365224" y="7059168"/>
            <a:ext cx="530352" cy="530352"/>
          </a:xfrm>
          <a:prstGeom prst="rect">
            <a:avLst/>
          </a:prstGeom>
        </p:spPr>
      </p:pic>
      <p:sp>
        <p:nvSpPr>
          <p:cNvPr id="45" name="Text 16"/>
          <p:cNvSpPr/>
          <p:nvPr/>
        </p:nvSpPr>
        <p:spPr>
          <a:xfrm rot="21600000">
            <a:off x="14703552" y="7159752"/>
            <a:ext cx="2295144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Transformer</a:t>
            </a:r>
            <a:endParaRPr lang="en-US" sz="2200" dirty="0"/>
          </a:p>
        </p:txBody>
      </p:sp>
      <p:pic>
        <p:nvPicPr>
          <p:cNvPr id="46" name="Image 2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770864" y="9089136"/>
            <a:ext cx="320040" cy="320040"/>
          </a:xfrm>
          <a:prstGeom prst="rect">
            <a:avLst/>
          </a:prstGeom>
        </p:spPr>
      </p:pic>
      <p:pic>
        <p:nvPicPr>
          <p:cNvPr id="47" name="Image 2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853160" y="9180576"/>
            <a:ext cx="137160" cy="137160"/>
          </a:xfrm>
          <a:prstGeom prst="rect">
            <a:avLst/>
          </a:prstGeom>
        </p:spPr>
      </p:pic>
      <p:sp>
        <p:nvSpPr>
          <p:cNvPr id="48" name="Text 17"/>
          <p:cNvSpPr/>
          <p:nvPr/>
        </p:nvSpPr>
        <p:spPr>
          <a:xfrm rot="21600000">
            <a:off x="10515600" y="11814048"/>
            <a:ext cx="33558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NLP技术里程碑</a:t>
            </a:r>
            <a:endParaRPr lang="en-US" sz="2800" dirty="0"/>
          </a:p>
        </p:txBody>
      </p:sp>
      <p:pic>
        <p:nvPicPr>
          <p:cNvPr id="49" name="Image 2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2276856" y="10405872"/>
            <a:ext cx="301752" cy="301752"/>
          </a:xfrm>
          <a:prstGeom prst="rect">
            <a:avLst/>
          </a:prstGeom>
        </p:spPr>
      </p:pic>
      <p:pic>
        <p:nvPicPr>
          <p:cNvPr id="50" name="Image 3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6455664" y="7214616"/>
            <a:ext cx="228600" cy="228600"/>
          </a:xfrm>
          <a:prstGeom prst="rect">
            <a:avLst/>
          </a:prstGeom>
        </p:spPr>
      </p:pic>
      <p:pic>
        <p:nvPicPr>
          <p:cNvPr id="51" name="Image 3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0378440" y="10387584"/>
            <a:ext cx="201168" cy="256032"/>
          </a:xfrm>
          <a:prstGeom prst="rect">
            <a:avLst/>
          </a:prstGeom>
        </p:spPr>
      </p:pic>
      <p:pic>
        <p:nvPicPr>
          <p:cNvPr id="52" name="Image 3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4502384" y="7178040"/>
            <a:ext cx="256032" cy="283464"/>
          </a:xfrm>
          <a:prstGeom prst="rect">
            <a:avLst/>
          </a:prstGeom>
        </p:spPr>
      </p:pic>
      <p:pic>
        <p:nvPicPr>
          <p:cNvPr id="53" name="Image 3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18388584" y="10351008"/>
            <a:ext cx="301752" cy="301752"/>
          </a:xfrm>
          <a:prstGeom prst="rect">
            <a:avLst/>
          </a:prstGeom>
        </p:spPr>
      </p:pic>
      <p:sp>
        <p:nvSpPr>
          <p:cNvPr id="54" name="Text 18"/>
          <p:cNvSpPr/>
          <p:nvPr/>
        </p:nvSpPr>
        <p:spPr>
          <a:xfrm rot="21600000">
            <a:off x="4169664" y="4709160"/>
            <a:ext cx="16056864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从2013年Word2Vec开创分布式表示实现10倍训练加速，到2017年Transformer彻底摆脱RNN依赖，NLP领域通过并行计算和注意力机制逐步解决长序列建模难题，最终形成当前预训练-微调的主流范式。</a:t>
            </a:r>
            <a:endParaRPr lang="en-US" sz="2800" dirty="0"/>
          </a:p>
        </p:txBody>
      </p:sp>
      <p:sp>
        <p:nvSpPr>
          <p:cNvPr id="55" name="Text 19"/>
          <p:cNvSpPr/>
          <p:nvPr/>
        </p:nvSpPr>
        <p:spPr>
          <a:xfrm rot="21600000">
            <a:off x="10451592" y="3730752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技术演进</a:t>
            </a:r>
            <a:endParaRPr lang="en-US" sz="42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7128EF4-56CA-5F27-DDF9-697A1FEB3DBB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1101852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Transformer的革命性意义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459736" y="3977640"/>
            <a:ext cx="10049256" cy="365760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572768" y="4864608"/>
            <a:ext cx="1865376" cy="186537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212848" y="5577840"/>
            <a:ext cx="557784" cy="45720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 rot="21600000">
            <a:off x="3986784" y="5330952"/>
            <a:ext cx="76169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Transformer通过完全摒弃RNN/CNN组件，采用纯注意力机制实现所有输入词的并行处理，使训练速度提升10倍以上，彻底改变了序列建模的底层逻辑。</a:t>
            </a:r>
            <a:endParaRPr lang="en-US" sz="2600" dirty="0"/>
          </a:p>
        </p:txBody>
      </p:sp>
      <p:sp>
        <p:nvSpPr>
          <p:cNvPr id="11" name="Text 3"/>
          <p:cNvSpPr/>
          <p:nvPr/>
        </p:nvSpPr>
        <p:spPr>
          <a:xfrm rot="21600000">
            <a:off x="3986784" y="4572000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架构革新</a:t>
            </a:r>
            <a:endParaRPr lang="en-US" sz="360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746736" y="6035040"/>
            <a:ext cx="10058400" cy="3657600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115800" y="6922008"/>
            <a:ext cx="1865376" cy="1865376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801600" y="7598664"/>
            <a:ext cx="512064" cy="493776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 rot="21600000">
            <a:off x="14493240" y="7388352"/>
            <a:ext cx="76078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Hugging Face等平台标准化了Transformer的预训练-微调范式，将领域特定任务的开发成本降低90%，推动NLP技术快速落地应用。</a:t>
            </a:r>
            <a:endParaRPr lang="en-US" sz="2600" dirty="0"/>
          </a:p>
        </p:txBody>
      </p:sp>
      <p:sp>
        <p:nvSpPr>
          <p:cNvPr id="16" name="Text 5"/>
          <p:cNvSpPr/>
          <p:nvPr/>
        </p:nvSpPr>
        <p:spPr>
          <a:xfrm rot="21600000">
            <a:off x="14493240" y="6629400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生态影响</a:t>
            </a:r>
            <a:endParaRPr lang="en-US" sz="3600" dirty="0"/>
          </a:p>
        </p:txBody>
      </p:sp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478024" y="8138160"/>
            <a:ext cx="10030968" cy="3657600"/>
          </a:xfrm>
          <a:prstGeom prst="rect">
            <a:avLst/>
          </a:prstGeom>
        </p:spPr>
      </p:pic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572768" y="9034272"/>
            <a:ext cx="1865376" cy="1865376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2258568" y="9720072"/>
            <a:ext cx="512064" cy="457200"/>
          </a:xfrm>
          <a:prstGeom prst="rect">
            <a:avLst/>
          </a:prstGeom>
        </p:spPr>
      </p:pic>
      <p:sp>
        <p:nvSpPr>
          <p:cNvPr id="20" name="Text 6"/>
          <p:cNvSpPr/>
          <p:nvPr/>
        </p:nvSpPr>
        <p:spPr>
          <a:xfrm rot="21600000">
            <a:off x="3986784" y="9491472"/>
            <a:ext cx="76169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在2018年BERT模型中，Transformer架构配合双向预训练策略，在11项NLP任务上平均提升4.4%准确率，首次全面超越人类基准表现。</a:t>
            </a:r>
            <a:endParaRPr lang="en-US" sz="2600" dirty="0"/>
          </a:p>
        </p:txBody>
      </p:sp>
      <p:sp>
        <p:nvSpPr>
          <p:cNvPr id="21" name="Text 7"/>
          <p:cNvSpPr/>
          <p:nvPr/>
        </p:nvSpPr>
        <p:spPr>
          <a:xfrm rot="21600000">
            <a:off x="3986784" y="8732520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性能突破</a:t>
            </a:r>
            <a:endParaRPr lang="en-US" sz="3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35A276-FA53-0F3B-6C21-1D38B932F438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传统模型回顾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47536" y="11082528"/>
            <a:ext cx="2450592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02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40C38E-8EF1-8784-F045-9216D7FF4FB0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8165592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Seq2Seq模型架构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322808" y="10652760"/>
            <a:ext cx="8513064" cy="10058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551176" y="10652760"/>
            <a:ext cx="8513064" cy="100584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881360" y="8202168"/>
            <a:ext cx="2615184" cy="100584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027664" y="9217152"/>
            <a:ext cx="2359152" cy="237744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667744" y="9957816"/>
            <a:ext cx="1051560" cy="886968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 rot="21600000">
            <a:off x="9893808" y="10140696"/>
            <a:ext cx="142646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02</a:t>
            </a:r>
            <a:endParaRPr lang="en-US" sz="3000" dirty="0"/>
          </a:p>
        </p:txBody>
      </p:sp>
      <p:sp>
        <p:nvSpPr>
          <p:cNvPr id="13" name="Text 3"/>
          <p:cNvSpPr/>
          <p:nvPr/>
        </p:nvSpPr>
        <p:spPr>
          <a:xfrm rot="21600000">
            <a:off x="13066776" y="10140696"/>
            <a:ext cx="1435608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03</a:t>
            </a:r>
            <a:endParaRPr lang="en-US" sz="3000" dirty="0"/>
          </a:p>
        </p:txBody>
      </p:sp>
      <p:sp>
        <p:nvSpPr>
          <p:cNvPr id="14" name="Text 4"/>
          <p:cNvSpPr/>
          <p:nvPr/>
        </p:nvSpPr>
        <p:spPr>
          <a:xfrm rot="21600000">
            <a:off x="11137392" y="7223760"/>
            <a:ext cx="1335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01</a:t>
            </a:r>
            <a:endParaRPr lang="en-US" sz="3000" dirty="0"/>
          </a:p>
        </p:txBody>
      </p:sp>
      <p:sp>
        <p:nvSpPr>
          <p:cNvPr id="15" name="Text 5"/>
          <p:cNvSpPr/>
          <p:nvPr/>
        </p:nvSpPr>
        <p:spPr>
          <a:xfrm rot="21600000">
            <a:off x="3127248" y="807415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解码器基于上下文向量和历史输出预测下一个词，在翻译任务中会产生47%的重复生成错误，暴露了自回归生成的固有缺陷。</a:t>
            </a:r>
            <a:endParaRPr lang="en-US" sz="2600" dirty="0"/>
          </a:p>
        </p:txBody>
      </p:sp>
      <p:sp>
        <p:nvSpPr>
          <p:cNvPr id="16" name="Text 6"/>
          <p:cNvSpPr/>
          <p:nvPr/>
        </p:nvSpPr>
        <p:spPr>
          <a:xfrm rot="21600000">
            <a:off x="3127248" y="7251192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解码机制</a:t>
            </a:r>
            <a:endParaRPr lang="en-US" sz="3600" dirty="0"/>
          </a:p>
        </p:txBody>
      </p:sp>
      <p:sp>
        <p:nvSpPr>
          <p:cNvPr id="17" name="Text 7"/>
          <p:cNvSpPr/>
          <p:nvPr/>
        </p:nvSpPr>
        <p:spPr>
          <a:xfrm rot="21600000">
            <a:off x="9144000" y="4636008"/>
            <a:ext cx="6099048" cy="21945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16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Seq2Seq采用LSTM/GRU作为编码器，将变长输入序列压缩为固定维度的上下文向量，导致超过100词的序列信息保留率下降至23%。</a:t>
            </a:r>
            <a:endParaRPr lang="en-US" sz="2600" dirty="0"/>
          </a:p>
        </p:txBody>
      </p:sp>
      <p:sp>
        <p:nvSpPr>
          <p:cNvPr id="18" name="Text 8"/>
          <p:cNvSpPr/>
          <p:nvPr/>
        </p:nvSpPr>
        <p:spPr>
          <a:xfrm rot="21600000">
            <a:off x="10707624" y="3803904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编码结构</a:t>
            </a:r>
            <a:endParaRPr lang="en-US" sz="3600" dirty="0"/>
          </a:p>
        </p:txBody>
      </p:sp>
      <p:sp>
        <p:nvSpPr>
          <p:cNvPr id="19" name="Text 9"/>
          <p:cNvSpPr/>
          <p:nvPr/>
        </p:nvSpPr>
        <p:spPr>
          <a:xfrm rot="21600000">
            <a:off x="15160752" y="8074152"/>
            <a:ext cx="6099048" cy="16550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16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最终上下文向量C=h_T的固定长度设计，使得早期输入信息在解码后期衰减60%以上，严重制约长文本建模能力。</a:t>
            </a:r>
            <a:endParaRPr lang="en-US" sz="2600" dirty="0"/>
          </a:p>
        </p:txBody>
      </p:sp>
      <p:sp>
        <p:nvSpPr>
          <p:cNvPr id="20" name="Text 10"/>
          <p:cNvSpPr/>
          <p:nvPr/>
        </p:nvSpPr>
        <p:spPr>
          <a:xfrm rot="21600000">
            <a:off x="15160752" y="7251192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数学表达</a:t>
            </a:r>
            <a:endParaRPr lang="en-US" sz="3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983D80-A9F6-6809-70E1-A63FD65AC33B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7269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计算复杂度分析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4036040" y="5266944"/>
            <a:ext cx="82387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LSTM单元需要维护4个门控状态，参数量是普通全连接层的4倍，在序列长度超过500时内存占用激增300%。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14036040" y="44074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空间瓶颈</a:t>
            </a:r>
            <a:endParaRPr lang="en-US" sz="39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130784" y="4535424"/>
            <a:ext cx="292608" cy="292608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093976" y="4535424"/>
            <a:ext cx="292608" cy="29260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3035808" y="526694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RNN的O（n）复杂度看似高效，但实际训练速度比Transformer慢8-12倍，因其无法利用GPU并行计算优势。</a:t>
            </a:r>
            <a:endParaRPr lang="en-US" sz="2600" dirty="0"/>
          </a:p>
        </p:txBody>
      </p:sp>
      <p:sp>
        <p:nvSpPr>
          <p:cNvPr id="12" name="Text 5"/>
          <p:cNvSpPr/>
          <p:nvPr/>
        </p:nvSpPr>
        <p:spPr>
          <a:xfrm rot="21600000">
            <a:off x="3035808" y="4407408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时间复杂度</a:t>
            </a:r>
            <a:endParaRPr lang="en-US" sz="39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093976" y="8650224"/>
            <a:ext cx="292608" cy="29260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 rot="21600000">
            <a:off x="3008376" y="933602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传统模型在反向传播时存在梯度消失风险，20层以上的深度网络梯度衰减幅度可达90%，严重限制模型深度。</a:t>
            </a:r>
            <a:endParaRPr lang="en-US" sz="2600" dirty="0"/>
          </a:p>
        </p:txBody>
      </p:sp>
      <p:sp>
        <p:nvSpPr>
          <p:cNvPr id="15" name="Text 7"/>
          <p:cNvSpPr/>
          <p:nvPr/>
        </p:nvSpPr>
        <p:spPr>
          <a:xfrm rot="21600000">
            <a:off x="3008376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梯度问题</a:t>
            </a:r>
            <a:endParaRPr lang="en-US" sz="3900" dirty="0"/>
          </a:p>
        </p:txBody>
      </p:sp>
      <p:sp>
        <p:nvSpPr>
          <p:cNvPr id="16" name="Text 8"/>
          <p:cNvSpPr/>
          <p:nvPr/>
        </p:nvSpPr>
        <p:spPr>
          <a:xfrm rot="21600000">
            <a:off x="14036040" y="9336024"/>
            <a:ext cx="823874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CNN的并行计算能力受限于卷积核尺寸，在处理1000词以上序列时GPU利用率不足30%，远低于Transformer的85%。</a:t>
            </a:r>
            <a:endParaRPr lang="en-US" sz="2600" dirty="0"/>
          </a:p>
        </p:txBody>
      </p:sp>
      <p:sp>
        <p:nvSpPr>
          <p:cNvPr id="17" name="Text 9"/>
          <p:cNvSpPr/>
          <p:nvPr/>
        </p:nvSpPr>
        <p:spPr>
          <a:xfrm rot="21600000">
            <a:off x="14036040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硬件利用</a:t>
            </a:r>
            <a:endParaRPr lang="en-US" sz="39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130784" y="8650224"/>
            <a:ext cx="292608" cy="29260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64463D-A7AB-4110-8D24-EAE84D53052E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信息瓶颈问题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47536" y="11082528"/>
            <a:ext cx="2450592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03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4AB6A8-706D-63AD-681A-F156845C370B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1354</Words>
  <Application>Microsoft Office PowerPoint</Application>
  <PresentationFormat>自定义</PresentationFormat>
  <Paragraphs>373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SourceHanSansCN-Regular</vt:lpstr>
      <vt:lpstr>SourceHanSansCN-Medium</vt:lpstr>
      <vt:lpstr>Poppins-Bold</vt:lpstr>
      <vt:lpstr>SourceHanSansCN-Light</vt:lpstr>
      <vt:lpstr>SourceHanSansCN-Normal</vt:lpstr>
      <vt:lpstr>Arial</vt:lpstr>
      <vt:lpstr>Poppins-Medium</vt:lpstr>
      <vt:lpstr>Poppins-Regular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t75546</cp:lastModifiedBy>
  <cp:revision>5</cp:revision>
  <dcterms:created xsi:type="dcterms:W3CDTF">2025-08-03T14:34:29Z</dcterms:created>
  <dcterms:modified xsi:type="dcterms:W3CDTF">2025-08-28T14:19:30Z</dcterms:modified>
</cp:coreProperties>
</file>